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2" r:id="rId4"/>
    <p:sldId id="261" r:id="rId5"/>
    <p:sldId id="258" r:id="rId6"/>
    <p:sldId id="268" r:id="rId7"/>
    <p:sldId id="269" r:id="rId8"/>
    <p:sldId id="259" r:id="rId9"/>
    <p:sldId id="260" r:id="rId10"/>
    <p:sldId id="262" r:id="rId11"/>
    <p:sldId id="263" r:id="rId12"/>
    <p:sldId id="264" r:id="rId13"/>
    <p:sldId id="275" r:id="rId14"/>
    <p:sldId id="270" r:id="rId15"/>
    <p:sldId id="266" r:id="rId16"/>
    <p:sldId id="274" r:id="rId17"/>
    <p:sldId id="27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53"/>
  </p:normalViewPr>
  <p:slideViewPr>
    <p:cSldViewPr snapToGrid="0">
      <p:cViewPr>
        <p:scale>
          <a:sx n="67" d="100"/>
          <a:sy n="67" d="100"/>
        </p:scale>
        <p:origin x="389" y="5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FC07B9-47ED-4493-8CC3-74BD86668B7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C5185C1-D2BE-4E39-B17E-0EAFE5548DC1}">
      <dgm:prSet/>
      <dgm:spPr/>
      <dgm:t>
        <a:bodyPr/>
        <a:lstStyle/>
        <a:p>
          <a:r>
            <a:rPr lang="en-US"/>
            <a:t>1. Automated EDA (AutoEDA)</a:t>
          </a:r>
        </a:p>
      </dgm:t>
    </dgm:pt>
    <dgm:pt modelId="{5D1F2FFF-12F8-4698-BA51-DD754920BC57}" type="parTrans" cxnId="{44279348-CED6-4EA8-8563-0E545C2F6989}">
      <dgm:prSet/>
      <dgm:spPr/>
      <dgm:t>
        <a:bodyPr/>
        <a:lstStyle/>
        <a:p>
          <a:endParaRPr lang="en-US"/>
        </a:p>
      </dgm:t>
    </dgm:pt>
    <dgm:pt modelId="{F8080763-A706-4E2A-AEA5-133C6C1CDC37}" type="sibTrans" cxnId="{44279348-CED6-4EA8-8563-0E545C2F6989}">
      <dgm:prSet/>
      <dgm:spPr/>
      <dgm:t>
        <a:bodyPr/>
        <a:lstStyle/>
        <a:p>
          <a:endParaRPr lang="en-US"/>
        </a:p>
      </dgm:t>
    </dgm:pt>
    <dgm:pt modelId="{55ABD298-6CE6-4B37-8580-7FABD04EF134}">
      <dgm:prSet/>
      <dgm:spPr/>
      <dgm:t>
        <a:bodyPr/>
        <a:lstStyle/>
        <a:p>
          <a:r>
            <a:rPr lang="en-US"/>
            <a:t>Tools like Sweetviz, Pandas Profiling, and Dataprep are accelerating the EDA process by generating full-scale statistical summaries and visualizations with minimal manual input helping teams scale faster and reduce time-to-insight.</a:t>
          </a:r>
        </a:p>
      </dgm:t>
    </dgm:pt>
    <dgm:pt modelId="{C721C58F-C0DD-48C2-9205-FDFE4FB6936A}" type="parTrans" cxnId="{5C2223BE-7851-4402-B0FC-A2C925D30068}">
      <dgm:prSet/>
      <dgm:spPr/>
      <dgm:t>
        <a:bodyPr/>
        <a:lstStyle/>
        <a:p>
          <a:endParaRPr lang="en-US"/>
        </a:p>
      </dgm:t>
    </dgm:pt>
    <dgm:pt modelId="{D675E3BE-FDFA-4B20-AA8E-25CCE27302A1}" type="sibTrans" cxnId="{5C2223BE-7851-4402-B0FC-A2C925D30068}">
      <dgm:prSet/>
      <dgm:spPr/>
      <dgm:t>
        <a:bodyPr/>
        <a:lstStyle/>
        <a:p>
          <a:endParaRPr lang="en-US"/>
        </a:p>
      </dgm:t>
    </dgm:pt>
    <dgm:pt modelId="{A60894CE-013B-47DF-A7EA-FE0311275397}">
      <dgm:prSet/>
      <dgm:spPr/>
      <dgm:t>
        <a:bodyPr/>
        <a:lstStyle/>
        <a:p>
          <a:r>
            <a:rPr lang="en-US"/>
            <a:t>2. Integration with AutoML &amp; ML Pipelines</a:t>
          </a:r>
        </a:p>
      </dgm:t>
    </dgm:pt>
    <dgm:pt modelId="{82CE89A4-A8C8-4401-882C-DCAE3FEF6800}" type="parTrans" cxnId="{2C0E0326-A5CE-4911-B0BD-526A8C5006A7}">
      <dgm:prSet/>
      <dgm:spPr/>
      <dgm:t>
        <a:bodyPr/>
        <a:lstStyle/>
        <a:p>
          <a:endParaRPr lang="en-US"/>
        </a:p>
      </dgm:t>
    </dgm:pt>
    <dgm:pt modelId="{5F84C821-84EB-42E8-B004-CA5D40341D1E}" type="sibTrans" cxnId="{2C0E0326-A5CE-4911-B0BD-526A8C5006A7}">
      <dgm:prSet/>
      <dgm:spPr/>
      <dgm:t>
        <a:bodyPr/>
        <a:lstStyle/>
        <a:p>
          <a:endParaRPr lang="en-US"/>
        </a:p>
      </dgm:t>
    </dgm:pt>
    <dgm:pt modelId="{0CBE1374-D76D-41CB-B8F8-1F8F6188955E}">
      <dgm:prSet/>
      <dgm:spPr/>
      <dgm:t>
        <a:bodyPr/>
        <a:lstStyle/>
        <a:p>
          <a:r>
            <a:rPr lang="en-US"/>
            <a:t>EDA is increasingly being integrated into end-to-end AutoML platforms, ensuring that data cleaning, feature insights, and distribution checks become part of automated workflows (e.g., Vertex AI, H2O.ai, Azure ML).</a:t>
          </a:r>
        </a:p>
      </dgm:t>
    </dgm:pt>
    <dgm:pt modelId="{A8C194A1-E095-436B-8DEC-24A27F21FF5A}" type="parTrans" cxnId="{3164A92E-1E4D-4488-97B8-8B5F4126D31A}">
      <dgm:prSet/>
      <dgm:spPr/>
      <dgm:t>
        <a:bodyPr/>
        <a:lstStyle/>
        <a:p>
          <a:endParaRPr lang="en-US"/>
        </a:p>
      </dgm:t>
    </dgm:pt>
    <dgm:pt modelId="{C8DE5B98-EBF7-4CF6-B5E2-0C10AD5851B1}" type="sibTrans" cxnId="{3164A92E-1E4D-4488-97B8-8B5F4126D31A}">
      <dgm:prSet/>
      <dgm:spPr/>
      <dgm:t>
        <a:bodyPr/>
        <a:lstStyle/>
        <a:p>
          <a:endParaRPr lang="en-US"/>
        </a:p>
      </dgm:t>
    </dgm:pt>
    <dgm:pt modelId="{48364640-CD45-41F6-8257-B0B9762FAE9E}">
      <dgm:prSet/>
      <dgm:spPr/>
      <dgm:t>
        <a:bodyPr/>
        <a:lstStyle/>
        <a:p>
          <a:r>
            <a:rPr lang="en-US"/>
            <a:t>3. Multimodal &amp; Real-Time EDA</a:t>
          </a:r>
        </a:p>
      </dgm:t>
    </dgm:pt>
    <dgm:pt modelId="{6D223039-99CA-4AE6-902D-FBE80399AFCE}" type="parTrans" cxnId="{A735F64F-194A-45A1-9656-30206382AB98}">
      <dgm:prSet/>
      <dgm:spPr/>
      <dgm:t>
        <a:bodyPr/>
        <a:lstStyle/>
        <a:p>
          <a:endParaRPr lang="en-US"/>
        </a:p>
      </dgm:t>
    </dgm:pt>
    <dgm:pt modelId="{8AB60239-815A-4AF2-80A3-219AA2D89F7B}" type="sibTrans" cxnId="{A735F64F-194A-45A1-9656-30206382AB98}">
      <dgm:prSet/>
      <dgm:spPr/>
      <dgm:t>
        <a:bodyPr/>
        <a:lstStyle/>
        <a:p>
          <a:endParaRPr lang="en-US"/>
        </a:p>
      </dgm:t>
    </dgm:pt>
    <dgm:pt modelId="{50AAD245-7F21-4BED-8771-1A1699DAB7D8}">
      <dgm:prSet/>
      <dgm:spPr/>
      <dgm:t>
        <a:bodyPr/>
        <a:lstStyle/>
        <a:p>
          <a:r>
            <a:rPr lang="en-US"/>
            <a:t>With growth in unstructured data (text, images, audio), EDA is evolving to support multimodal exploration  combining numerical, visual, and language-based insights for deeper pattern discovery.</a:t>
          </a:r>
        </a:p>
      </dgm:t>
    </dgm:pt>
    <dgm:pt modelId="{25608DE0-F70C-4BDB-998C-3932194B5A22}" type="parTrans" cxnId="{D4734FBB-37A8-4393-9B72-2C7E5F64482A}">
      <dgm:prSet/>
      <dgm:spPr/>
      <dgm:t>
        <a:bodyPr/>
        <a:lstStyle/>
        <a:p>
          <a:endParaRPr lang="en-US"/>
        </a:p>
      </dgm:t>
    </dgm:pt>
    <dgm:pt modelId="{CA603678-DCEE-470C-8A6F-9C71018ABD09}" type="sibTrans" cxnId="{D4734FBB-37A8-4393-9B72-2C7E5F64482A}">
      <dgm:prSet/>
      <dgm:spPr/>
      <dgm:t>
        <a:bodyPr/>
        <a:lstStyle/>
        <a:p>
          <a:endParaRPr lang="en-US"/>
        </a:p>
      </dgm:t>
    </dgm:pt>
    <dgm:pt modelId="{B95259C1-32A0-4B2E-A39E-F8CE534769BB}">
      <dgm:prSet/>
      <dgm:spPr/>
      <dgm:t>
        <a:bodyPr/>
        <a:lstStyle/>
        <a:p>
          <a:r>
            <a:rPr lang="en-US"/>
            <a:t>4. Interactive &amp; Collaborative EDA Dashboards</a:t>
          </a:r>
        </a:p>
      </dgm:t>
    </dgm:pt>
    <dgm:pt modelId="{B441A033-8FB0-49B7-A35C-B059DE66A245}" type="parTrans" cxnId="{1B5F86A9-13CD-4473-BB92-911916D379D9}">
      <dgm:prSet/>
      <dgm:spPr/>
      <dgm:t>
        <a:bodyPr/>
        <a:lstStyle/>
        <a:p>
          <a:endParaRPr lang="en-US"/>
        </a:p>
      </dgm:t>
    </dgm:pt>
    <dgm:pt modelId="{02747C21-6690-4FCE-8B51-07E5978C0C87}" type="sibTrans" cxnId="{1B5F86A9-13CD-4473-BB92-911916D379D9}">
      <dgm:prSet/>
      <dgm:spPr/>
      <dgm:t>
        <a:bodyPr/>
        <a:lstStyle/>
        <a:p>
          <a:endParaRPr lang="en-US"/>
        </a:p>
      </dgm:t>
    </dgm:pt>
    <dgm:pt modelId="{8CA9955F-0127-4DC1-AD1E-67FD0714D3E6}">
      <dgm:prSet/>
      <dgm:spPr/>
      <dgm:t>
        <a:bodyPr/>
        <a:lstStyle/>
        <a:p>
          <a:r>
            <a:rPr lang="en-US"/>
            <a:t>EDA is becoming more business-facing with tools like Tableau, Power BI, and Streamlit enabling real-time, interactive EDA dashboards that support cross-functional collaboration.</a:t>
          </a:r>
        </a:p>
      </dgm:t>
    </dgm:pt>
    <dgm:pt modelId="{2FA1DE3E-B384-4C25-A49C-D2794908A2BD}" type="parTrans" cxnId="{A7D73963-9E61-4F2D-BD43-CA6999D35EFA}">
      <dgm:prSet/>
      <dgm:spPr/>
      <dgm:t>
        <a:bodyPr/>
        <a:lstStyle/>
        <a:p>
          <a:endParaRPr lang="en-US"/>
        </a:p>
      </dgm:t>
    </dgm:pt>
    <dgm:pt modelId="{3A3074B4-E7C1-406A-9629-A7582C445621}" type="sibTrans" cxnId="{A7D73963-9E61-4F2D-BD43-CA6999D35EFA}">
      <dgm:prSet/>
      <dgm:spPr/>
      <dgm:t>
        <a:bodyPr/>
        <a:lstStyle/>
        <a:p>
          <a:endParaRPr lang="en-US"/>
        </a:p>
      </dgm:t>
    </dgm:pt>
    <dgm:pt modelId="{A2AA0D72-A6F3-408B-A5F8-073499E1F097}">
      <dgm:prSet/>
      <dgm:spPr/>
      <dgm:t>
        <a:bodyPr/>
        <a:lstStyle/>
        <a:p>
          <a:r>
            <a:rPr lang="en-US"/>
            <a:t>5. Responsible &amp; Explainable EDA</a:t>
          </a:r>
        </a:p>
      </dgm:t>
    </dgm:pt>
    <dgm:pt modelId="{40A848DF-40D8-4083-B52D-CE0C3113BB21}" type="parTrans" cxnId="{3576801C-1851-40DE-9C75-0F18849203A6}">
      <dgm:prSet/>
      <dgm:spPr/>
      <dgm:t>
        <a:bodyPr/>
        <a:lstStyle/>
        <a:p>
          <a:endParaRPr lang="en-US"/>
        </a:p>
      </dgm:t>
    </dgm:pt>
    <dgm:pt modelId="{97427B0F-2C8C-4E51-8599-99F83DA245F1}" type="sibTrans" cxnId="{3576801C-1851-40DE-9C75-0F18849203A6}">
      <dgm:prSet/>
      <dgm:spPr/>
      <dgm:t>
        <a:bodyPr/>
        <a:lstStyle/>
        <a:p>
          <a:endParaRPr lang="en-US"/>
        </a:p>
      </dgm:t>
    </dgm:pt>
    <dgm:pt modelId="{4FDA2C8A-98B2-4CC2-AD14-B75AD8A5C3A8}">
      <dgm:prSet/>
      <dgm:spPr/>
      <dgm:t>
        <a:bodyPr/>
        <a:lstStyle/>
        <a:p>
          <a:r>
            <a:rPr lang="en-US"/>
            <a:t>With rising concerns around bias and fairness, modern EDA will increasingly focus on:</a:t>
          </a:r>
        </a:p>
      </dgm:t>
    </dgm:pt>
    <dgm:pt modelId="{B04F12E3-FFC9-4A1E-8C59-C43FC122452E}" type="parTrans" cxnId="{DF68BF9D-22BA-487B-BA4B-DF62A6D49E22}">
      <dgm:prSet/>
      <dgm:spPr/>
      <dgm:t>
        <a:bodyPr/>
        <a:lstStyle/>
        <a:p>
          <a:endParaRPr lang="en-US"/>
        </a:p>
      </dgm:t>
    </dgm:pt>
    <dgm:pt modelId="{90B13889-4494-4387-A053-FF9EA6B26A4A}" type="sibTrans" cxnId="{DF68BF9D-22BA-487B-BA4B-DF62A6D49E22}">
      <dgm:prSet/>
      <dgm:spPr/>
      <dgm:t>
        <a:bodyPr/>
        <a:lstStyle/>
        <a:p>
          <a:endParaRPr lang="en-US"/>
        </a:p>
      </dgm:t>
    </dgm:pt>
    <dgm:pt modelId="{B9D9EB16-A087-4836-80AE-B7CFAB42DCC6}">
      <dgm:prSet/>
      <dgm:spPr/>
      <dgm:t>
        <a:bodyPr/>
        <a:lstStyle/>
        <a:p>
          <a:r>
            <a:rPr lang="en-US"/>
            <a:t>Bias detection in feature distributions</a:t>
          </a:r>
        </a:p>
      </dgm:t>
    </dgm:pt>
    <dgm:pt modelId="{E0C769AB-114B-4F6A-9642-817F82DBB75D}" type="parTrans" cxnId="{DCA0D4A3-69E1-4790-B574-26C66C84BA04}">
      <dgm:prSet/>
      <dgm:spPr/>
      <dgm:t>
        <a:bodyPr/>
        <a:lstStyle/>
        <a:p>
          <a:endParaRPr lang="en-US"/>
        </a:p>
      </dgm:t>
    </dgm:pt>
    <dgm:pt modelId="{31CC9F87-C8BD-4189-ACEE-B3D993040610}" type="sibTrans" cxnId="{DCA0D4A3-69E1-4790-B574-26C66C84BA04}">
      <dgm:prSet/>
      <dgm:spPr/>
      <dgm:t>
        <a:bodyPr/>
        <a:lstStyle/>
        <a:p>
          <a:endParaRPr lang="en-US"/>
        </a:p>
      </dgm:t>
    </dgm:pt>
    <dgm:pt modelId="{B1983338-FB40-4718-9727-8FACE69B85F6}">
      <dgm:prSet/>
      <dgm:spPr/>
      <dgm:t>
        <a:bodyPr/>
        <a:lstStyle/>
        <a:p>
          <a:r>
            <a:rPr lang="en-US"/>
            <a:t>Transparency in variable selection</a:t>
          </a:r>
        </a:p>
      </dgm:t>
    </dgm:pt>
    <dgm:pt modelId="{D2D2E534-ADF0-4EB1-8CC8-335252491A15}" type="parTrans" cxnId="{40CA4DF3-424C-431F-A432-1718B7D0AAED}">
      <dgm:prSet/>
      <dgm:spPr/>
      <dgm:t>
        <a:bodyPr/>
        <a:lstStyle/>
        <a:p>
          <a:endParaRPr lang="en-US"/>
        </a:p>
      </dgm:t>
    </dgm:pt>
    <dgm:pt modelId="{8859B881-CED9-48EF-A16F-B6611D1E0C47}" type="sibTrans" cxnId="{40CA4DF3-424C-431F-A432-1718B7D0AAED}">
      <dgm:prSet/>
      <dgm:spPr/>
      <dgm:t>
        <a:bodyPr/>
        <a:lstStyle/>
        <a:p>
          <a:endParaRPr lang="en-US"/>
        </a:p>
      </dgm:t>
    </dgm:pt>
    <dgm:pt modelId="{C07044DF-1B4A-4CF5-8581-6BCB0D0C0991}">
      <dgm:prSet/>
      <dgm:spPr/>
      <dgm:t>
        <a:bodyPr/>
        <a:lstStyle/>
        <a:p>
          <a:r>
            <a:rPr lang="en-US"/>
            <a:t>Explainable insights before modeling</a:t>
          </a:r>
        </a:p>
      </dgm:t>
    </dgm:pt>
    <dgm:pt modelId="{51266673-E849-4755-B2E4-FB5F95D3C6AF}" type="parTrans" cxnId="{CA411CCC-8FEB-4316-8FD6-09DF6FE6F883}">
      <dgm:prSet/>
      <dgm:spPr/>
      <dgm:t>
        <a:bodyPr/>
        <a:lstStyle/>
        <a:p>
          <a:endParaRPr lang="en-US"/>
        </a:p>
      </dgm:t>
    </dgm:pt>
    <dgm:pt modelId="{94E5C72A-2CAA-4626-A44E-11DAF1D8D62C}" type="sibTrans" cxnId="{CA411CCC-8FEB-4316-8FD6-09DF6FE6F883}">
      <dgm:prSet/>
      <dgm:spPr/>
      <dgm:t>
        <a:bodyPr/>
        <a:lstStyle/>
        <a:p>
          <a:endParaRPr lang="en-US"/>
        </a:p>
      </dgm:t>
    </dgm:pt>
    <dgm:pt modelId="{84B750A8-8951-4A1D-8645-E88B7A0009F5}" type="pres">
      <dgm:prSet presAssocID="{C9FC07B9-47ED-4493-8CC3-74BD86668B75}" presName="Name0" presStyleCnt="0">
        <dgm:presLayoutVars>
          <dgm:dir/>
          <dgm:resizeHandles val="exact"/>
        </dgm:presLayoutVars>
      </dgm:prSet>
      <dgm:spPr/>
    </dgm:pt>
    <dgm:pt modelId="{443F3789-4E5C-4E08-853F-84970232230D}" type="pres">
      <dgm:prSet presAssocID="{3C5185C1-D2BE-4E39-B17E-0EAFE5548DC1}" presName="node" presStyleLbl="node1" presStyleIdx="0" presStyleCnt="5">
        <dgm:presLayoutVars>
          <dgm:bulletEnabled val="1"/>
        </dgm:presLayoutVars>
      </dgm:prSet>
      <dgm:spPr/>
    </dgm:pt>
    <dgm:pt modelId="{A94DB632-4745-4FCB-B968-E9CFDE342647}" type="pres">
      <dgm:prSet presAssocID="{F8080763-A706-4E2A-AEA5-133C6C1CDC37}" presName="sibTrans" presStyleLbl="sibTrans1D1" presStyleIdx="0" presStyleCnt="4"/>
      <dgm:spPr/>
    </dgm:pt>
    <dgm:pt modelId="{2F2A063D-D4F7-47B0-A264-50A4705BE2BF}" type="pres">
      <dgm:prSet presAssocID="{F8080763-A706-4E2A-AEA5-133C6C1CDC37}" presName="connectorText" presStyleLbl="sibTrans1D1" presStyleIdx="0" presStyleCnt="4"/>
      <dgm:spPr/>
    </dgm:pt>
    <dgm:pt modelId="{BE9A839D-1D26-48D5-B49C-91CEB008A29A}" type="pres">
      <dgm:prSet presAssocID="{A60894CE-013B-47DF-A7EA-FE0311275397}" presName="node" presStyleLbl="node1" presStyleIdx="1" presStyleCnt="5">
        <dgm:presLayoutVars>
          <dgm:bulletEnabled val="1"/>
        </dgm:presLayoutVars>
      </dgm:prSet>
      <dgm:spPr/>
    </dgm:pt>
    <dgm:pt modelId="{02CD4399-0F2D-40D6-B5C4-740000BEAD87}" type="pres">
      <dgm:prSet presAssocID="{5F84C821-84EB-42E8-B004-CA5D40341D1E}" presName="sibTrans" presStyleLbl="sibTrans1D1" presStyleIdx="1" presStyleCnt="4"/>
      <dgm:spPr/>
    </dgm:pt>
    <dgm:pt modelId="{E55561C9-BC3D-409E-9B9C-155379D67C76}" type="pres">
      <dgm:prSet presAssocID="{5F84C821-84EB-42E8-B004-CA5D40341D1E}" presName="connectorText" presStyleLbl="sibTrans1D1" presStyleIdx="1" presStyleCnt="4"/>
      <dgm:spPr/>
    </dgm:pt>
    <dgm:pt modelId="{40AF58FF-4877-48A7-807F-C6E132E8CCCD}" type="pres">
      <dgm:prSet presAssocID="{48364640-CD45-41F6-8257-B0B9762FAE9E}" presName="node" presStyleLbl="node1" presStyleIdx="2" presStyleCnt="5">
        <dgm:presLayoutVars>
          <dgm:bulletEnabled val="1"/>
        </dgm:presLayoutVars>
      </dgm:prSet>
      <dgm:spPr/>
    </dgm:pt>
    <dgm:pt modelId="{E3D48872-D0B8-4272-AE68-37E600064238}" type="pres">
      <dgm:prSet presAssocID="{8AB60239-815A-4AF2-80A3-219AA2D89F7B}" presName="sibTrans" presStyleLbl="sibTrans1D1" presStyleIdx="2" presStyleCnt="4"/>
      <dgm:spPr/>
    </dgm:pt>
    <dgm:pt modelId="{5A20257B-C7BC-4D57-B5AB-398C7D15A6C0}" type="pres">
      <dgm:prSet presAssocID="{8AB60239-815A-4AF2-80A3-219AA2D89F7B}" presName="connectorText" presStyleLbl="sibTrans1D1" presStyleIdx="2" presStyleCnt="4"/>
      <dgm:spPr/>
    </dgm:pt>
    <dgm:pt modelId="{1E9B8BB8-5438-410E-B40F-9DE887C0B753}" type="pres">
      <dgm:prSet presAssocID="{B95259C1-32A0-4B2E-A39E-F8CE534769BB}" presName="node" presStyleLbl="node1" presStyleIdx="3" presStyleCnt="5">
        <dgm:presLayoutVars>
          <dgm:bulletEnabled val="1"/>
        </dgm:presLayoutVars>
      </dgm:prSet>
      <dgm:spPr/>
    </dgm:pt>
    <dgm:pt modelId="{D9B0E858-A275-40C4-9D48-2C11080032FF}" type="pres">
      <dgm:prSet presAssocID="{02747C21-6690-4FCE-8B51-07E5978C0C87}" presName="sibTrans" presStyleLbl="sibTrans1D1" presStyleIdx="3" presStyleCnt="4"/>
      <dgm:spPr/>
    </dgm:pt>
    <dgm:pt modelId="{ED7C4CA6-FBC6-4FA7-8521-7F9816660461}" type="pres">
      <dgm:prSet presAssocID="{02747C21-6690-4FCE-8B51-07E5978C0C87}" presName="connectorText" presStyleLbl="sibTrans1D1" presStyleIdx="3" presStyleCnt="4"/>
      <dgm:spPr/>
    </dgm:pt>
    <dgm:pt modelId="{703A4FE6-BA6B-4ECC-B6A1-969FB7202F38}" type="pres">
      <dgm:prSet presAssocID="{A2AA0D72-A6F3-408B-A5F8-073499E1F097}" presName="node" presStyleLbl="node1" presStyleIdx="4" presStyleCnt="5">
        <dgm:presLayoutVars>
          <dgm:bulletEnabled val="1"/>
        </dgm:presLayoutVars>
      </dgm:prSet>
      <dgm:spPr/>
    </dgm:pt>
  </dgm:ptLst>
  <dgm:cxnLst>
    <dgm:cxn modelId="{6540F000-07C5-4C3A-B5D7-C5FACD412EC9}" type="presOf" srcId="{02747C21-6690-4FCE-8B51-07E5978C0C87}" destId="{ED7C4CA6-FBC6-4FA7-8521-7F9816660461}" srcOrd="1" destOrd="0" presId="urn:microsoft.com/office/officeart/2016/7/layout/RepeatingBendingProcessNew"/>
    <dgm:cxn modelId="{E6B41F01-CED1-44A1-867B-41655F2D76C0}" type="presOf" srcId="{F8080763-A706-4E2A-AEA5-133C6C1CDC37}" destId="{A94DB632-4745-4FCB-B968-E9CFDE342647}" srcOrd="0" destOrd="0" presId="urn:microsoft.com/office/officeart/2016/7/layout/RepeatingBendingProcessNew"/>
    <dgm:cxn modelId="{2FFF9808-8DC2-4EC2-A0D5-343791141ED3}" type="presOf" srcId="{F8080763-A706-4E2A-AEA5-133C6C1CDC37}" destId="{2F2A063D-D4F7-47B0-A264-50A4705BE2BF}" srcOrd="1" destOrd="0" presId="urn:microsoft.com/office/officeart/2016/7/layout/RepeatingBendingProcessNew"/>
    <dgm:cxn modelId="{14D1ED0D-B679-498C-82C0-1599387EFF53}" type="presOf" srcId="{8AB60239-815A-4AF2-80A3-219AA2D89F7B}" destId="{E3D48872-D0B8-4272-AE68-37E600064238}" srcOrd="0" destOrd="0" presId="urn:microsoft.com/office/officeart/2016/7/layout/RepeatingBendingProcessNew"/>
    <dgm:cxn modelId="{317AF011-4704-4896-A41C-EA021A6C6AFB}" type="presOf" srcId="{A60894CE-013B-47DF-A7EA-FE0311275397}" destId="{BE9A839D-1D26-48D5-B49C-91CEB008A29A}" srcOrd="0" destOrd="0" presId="urn:microsoft.com/office/officeart/2016/7/layout/RepeatingBendingProcessNew"/>
    <dgm:cxn modelId="{3576801C-1851-40DE-9C75-0F18849203A6}" srcId="{C9FC07B9-47ED-4493-8CC3-74BD86668B75}" destId="{A2AA0D72-A6F3-408B-A5F8-073499E1F097}" srcOrd="4" destOrd="0" parTransId="{40A848DF-40D8-4083-B52D-CE0C3113BB21}" sibTransId="{97427B0F-2C8C-4E51-8599-99F83DA245F1}"/>
    <dgm:cxn modelId="{B704461D-250B-44C0-9693-D9B474EEE5EF}" type="presOf" srcId="{55ABD298-6CE6-4B37-8580-7FABD04EF134}" destId="{443F3789-4E5C-4E08-853F-84970232230D}" srcOrd="0" destOrd="1" presId="urn:microsoft.com/office/officeart/2016/7/layout/RepeatingBendingProcessNew"/>
    <dgm:cxn modelId="{2C0E0326-A5CE-4911-B0BD-526A8C5006A7}" srcId="{C9FC07B9-47ED-4493-8CC3-74BD86668B75}" destId="{A60894CE-013B-47DF-A7EA-FE0311275397}" srcOrd="1" destOrd="0" parTransId="{82CE89A4-A8C8-4401-882C-DCAE3FEF6800}" sibTransId="{5F84C821-84EB-42E8-B004-CA5D40341D1E}"/>
    <dgm:cxn modelId="{3164A92E-1E4D-4488-97B8-8B5F4126D31A}" srcId="{A60894CE-013B-47DF-A7EA-FE0311275397}" destId="{0CBE1374-D76D-41CB-B8F8-1F8F6188955E}" srcOrd="0" destOrd="0" parTransId="{A8C194A1-E095-436B-8DEC-24A27F21FF5A}" sibTransId="{C8DE5B98-EBF7-4CF6-B5E2-0C10AD5851B1}"/>
    <dgm:cxn modelId="{F06BFB2F-9E70-45FC-9312-586361C2E4A4}" type="presOf" srcId="{5F84C821-84EB-42E8-B004-CA5D40341D1E}" destId="{E55561C9-BC3D-409E-9B9C-155379D67C76}" srcOrd="1" destOrd="0" presId="urn:microsoft.com/office/officeart/2016/7/layout/RepeatingBendingProcessNew"/>
    <dgm:cxn modelId="{61C78538-7C01-4E4C-B243-FD1318E4D240}" type="presOf" srcId="{5F84C821-84EB-42E8-B004-CA5D40341D1E}" destId="{02CD4399-0F2D-40D6-B5C4-740000BEAD87}" srcOrd="0" destOrd="0" presId="urn:microsoft.com/office/officeart/2016/7/layout/RepeatingBendingProcessNew"/>
    <dgm:cxn modelId="{FA6AA53F-9F73-4DE5-8F24-5B555E2F8494}" type="presOf" srcId="{48364640-CD45-41F6-8257-B0B9762FAE9E}" destId="{40AF58FF-4877-48A7-807F-C6E132E8CCCD}" srcOrd="0" destOrd="0" presId="urn:microsoft.com/office/officeart/2016/7/layout/RepeatingBendingProcessNew"/>
    <dgm:cxn modelId="{A7D73963-9E61-4F2D-BD43-CA6999D35EFA}" srcId="{B95259C1-32A0-4B2E-A39E-F8CE534769BB}" destId="{8CA9955F-0127-4DC1-AD1E-67FD0714D3E6}" srcOrd="0" destOrd="0" parTransId="{2FA1DE3E-B384-4C25-A49C-D2794908A2BD}" sibTransId="{3A3074B4-E7C1-406A-9629-A7582C445621}"/>
    <dgm:cxn modelId="{44279348-CED6-4EA8-8563-0E545C2F6989}" srcId="{C9FC07B9-47ED-4493-8CC3-74BD86668B75}" destId="{3C5185C1-D2BE-4E39-B17E-0EAFE5548DC1}" srcOrd="0" destOrd="0" parTransId="{5D1F2FFF-12F8-4698-BA51-DD754920BC57}" sibTransId="{F8080763-A706-4E2A-AEA5-133C6C1CDC37}"/>
    <dgm:cxn modelId="{6DE8CE4E-045E-49FC-AFC1-BD989DD91106}" type="presOf" srcId="{B9D9EB16-A087-4836-80AE-B7CFAB42DCC6}" destId="{703A4FE6-BA6B-4ECC-B6A1-969FB7202F38}" srcOrd="0" destOrd="2" presId="urn:microsoft.com/office/officeart/2016/7/layout/RepeatingBendingProcessNew"/>
    <dgm:cxn modelId="{A735F64F-194A-45A1-9656-30206382AB98}" srcId="{C9FC07B9-47ED-4493-8CC3-74BD86668B75}" destId="{48364640-CD45-41F6-8257-B0B9762FAE9E}" srcOrd="2" destOrd="0" parTransId="{6D223039-99CA-4AE6-902D-FBE80399AFCE}" sibTransId="{8AB60239-815A-4AF2-80A3-219AA2D89F7B}"/>
    <dgm:cxn modelId="{A34B4E77-7DBF-49D9-840B-025B4BB81AF7}" type="presOf" srcId="{4FDA2C8A-98B2-4CC2-AD14-B75AD8A5C3A8}" destId="{703A4FE6-BA6B-4ECC-B6A1-969FB7202F38}" srcOrd="0" destOrd="1" presId="urn:microsoft.com/office/officeart/2016/7/layout/RepeatingBendingProcessNew"/>
    <dgm:cxn modelId="{45E55A7E-5510-444C-8464-CDD900C55F4D}" type="presOf" srcId="{B1983338-FB40-4718-9727-8FACE69B85F6}" destId="{703A4FE6-BA6B-4ECC-B6A1-969FB7202F38}" srcOrd="0" destOrd="3" presId="urn:microsoft.com/office/officeart/2016/7/layout/RepeatingBendingProcessNew"/>
    <dgm:cxn modelId="{EB0F9889-D402-4800-858A-2F34C2A01D74}" type="presOf" srcId="{A2AA0D72-A6F3-408B-A5F8-073499E1F097}" destId="{703A4FE6-BA6B-4ECC-B6A1-969FB7202F38}" srcOrd="0" destOrd="0" presId="urn:microsoft.com/office/officeart/2016/7/layout/RepeatingBendingProcessNew"/>
    <dgm:cxn modelId="{18B53A93-48FB-4984-A5D6-39BAF3B0C7EA}" type="presOf" srcId="{B95259C1-32A0-4B2E-A39E-F8CE534769BB}" destId="{1E9B8BB8-5438-410E-B40F-9DE887C0B753}" srcOrd="0" destOrd="0" presId="urn:microsoft.com/office/officeart/2016/7/layout/RepeatingBendingProcessNew"/>
    <dgm:cxn modelId="{4B631995-7676-47D7-BDC8-8B8BFC330FEC}" type="presOf" srcId="{8CA9955F-0127-4DC1-AD1E-67FD0714D3E6}" destId="{1E9B8BB8-5438-410E-B40F-9DE887C0B753}" srcOrd="0" destOrd="1" presId="urn:microsoft.com/office/officeart/2016/7/layout/RepeatingBendingProcessNew"/>
    <dgm:cxn modelId="{05C8269C-271F-49AC-8B17-BA812D51356B}" type="presOf" srcId="{C9FC07B9-47ED-4493-8CC3-74BD86668B75}" destId="{84B750A8-8951-4A1D-8645-E88B7A0009F5}" srcOrd="0" destOrd="0" presId="urn:microsoft.com/office/officeart/2016/7/layout/RepeatingBendingProcessNew"/>
    <dgm:cxn modelId="{DF68BF9D-22BA-487B-BA4B-DF62A6D49E22}" srcId="{A2AA0D72-A6F3-408B-A5F8-073499E1F097}" destId="{4FDA2C8A-98B2-4CC2-AD14-B75AD8A5C3A8}" srcOrd="0" destOrd="0" parTransId="{B04F12E3-FFC9-4A1E-8C59-C43FC122452E}" sibTransId="{90B13889-4494-4387-A053-FF9EA6B26A4A}"/>
    <dgm:cxn modelId="{DCA0D4A3-69E1-4790-B574-26C66C84BA04}" srcId="{A2AA0D72-A6F3-408B-A5F8-073499E1F097}" destId="{B9D9EB16-A087-4836-80AE-B7CFAB42DCC6}" srcOrd="1" destOrd="0" parTransId="{E0C769AB-114B-4F6A-9642-817F82DBB75D}" sibTransId="{31CC9F87-C8BD-4189-ACEE-B3D993040610}"/>
    <dgm:cxn modelId="{864577A5-BBB6-4EF2-9B71-F97F9DDBF13C}" type="presOf" srcId="{C07044DF-1B4A-4CF5-8581-6BCB0D0C0991}" destId="{703A4FE6-BA6B-4ECC-B6A1-969FB7202F38}" srcOrd="0" destOrd="4" presId="urn:microsoft.com/office/officeart/2016/7/layout/RepeatingBendingProcessNew"/>
    <dgm:cxn modelId="{1B5F86A9-13CD-4473-BB92-911916D379D9}" srcId="{C9FC07B9-47ED-4493-8CC3-74BD86668B75}" destId="{B95259C1-32A0-4B2E-A39E-F8CE534769BB}" srcOrd="3" destOrd="0" parTransId="{B441A033-8FB0-49B7-A35C-B059DE66A245}" sibTransId="{02747C21-6690-4FCE-8B51-07E5978C0C87}"/>
    <dgm:cxn modelId="{519079AA-7152-46DC-8BFB-CC22BC580527}" type="presOf" srcId="{3C5185C1-D2BE-4E39-B17E-0EAFE5548DC1}" destId="{443F3789-4E5C-4E08-853F-84970232230D}" srcOrd="0" destOrd="0" presId="urn:microsoft.com/office/officeart/2016/7/layout/RepeatingBendingProcessNew"/>
    <dgm:cxn modelId="{F75DA1B0-6BC6-4BAC-A502-DA6DDAC69FCC}" type="presOf" srcId="{8AB60239-815A-4AF2-80A3-219AA2D89F7B}" destId="{5A20257B-C7BC-4D57-B5AB-398C7D15A6C0}" srcOrd="1" destOrd="0" presId="urn:microsoft.com/office/officeart/2016/7/layout/RepeatingBendingProcessNew"/>
    <dgm:cxn modelId="{D4734FBB-37A8-4393-9B72-2C7E5F64482A}" srcId="{48364640-CD45-41F6-8257-B0B9762FAE9E}" destId="{50AAD245-7F21-4BED-8771-1A1699DAB7D8}" srcOrd="0" destOrd="0" parTransId="{25608DE0-F70C-4BDB-998C-3932194B5A22}" sibTransId="{CA603678-DCEE-470C-8A6F-9C71018ABD09}"/>
    <dgm:cxn modelId="{5C2223BE-7851-4402-B0FC-A2C925D30068}" srcId="{3C5185C1-D2BE-4E39-B17E-0EAFE5548DC1}" destId="{55ABD298-6CE6-4B37-8580-7FABD04EF134}" srcOrd="0" destOrd="0" parTransId="{C721C58F-C0DD-48C2-9205-FDFE4FB6936A}" sibTransId="{D675E3BE-FDFA-4B20-AA8E-25CCE27302A1}"/>
    <dgm:cxn modelId="{CA411CCC-8FEB-4316-8FD6-09DF6FE6F883}" srcId="{A2AA0D72-A6F3-408B-A5F8-073499E1F097}" destId="{C07044DF-1B4A-4CF5-8581-6BCB0D0C0991}" srcOrd="3" destOrd="0" parTransId="{51266673-E849-4755-B2E4-FB5F95D3C6AF}" sibTransId="{94E5C72A-2CAA-4626-A44E-11DAF1D8D62C}"/>
    <dgm:cxn modelId="{8C7C5CCC-2647-4B95-A5EE-2216968D2B19}" type="presOf" srcId="{0CBE1374-D76D-41CB-B8F8-1F8F6188955E}" destId="{BE9A839D-1D26-48D5-B49C-91CEB008A29A}" srcOrd="0" destOrd="1" presId="urn:microsoft.com/office/officeart/2016/7/layout/RepeatingBendingProcessNew"/>
    <dgm:cxn modelId="{453D52D8-1A4A-4B2C-AC93-1D7444B902A5}" type="presOf" srcId="{02747C21-6690-4FCE-8B51-07E5978C0C87}" destId="{D9B0E858-A275-40C4-9D48-2C11080032FF}" srcOrd="0" destOrd="0" presId="urn:microsoft.com/office/officeart/2016/7/layout/RepeatingBendingProcessNew"/>
    <dgm:cxn modelId="{0972BCDE-D0DB-46BD-91B1-1471F4584ED2}" type="presOf" srcId="{50AAD245-7F21-4BED-8771-1A1699DAB7D8}" destId="{40AF58FF-4877-48A7-807F-C6E132E8CCCD}" srcOrd="0" destOrd="1" presId="urn:microsoft.com/office/officeart/2016/7/layout/RepeatingBendingProcessNew"/>
    <dgm:cxn modelId="{40CA4DF3-424C-431F-A432-1718B7D0AAED}" srcId="{A2AA0D72-A6F3-408B-A5F8-073499E1F097}" destId="{B1983338-FB40-4718-9727-8FACE69B85F6}" srcOrd="2" destOrd="0" parTransId="{D2D2E534-ADF0-4EB1-8CC8-335252491A15}" sibTransId="{8859B881-CED9-48EF-A16F-B6611D1E0C47}"/>
    <dgm:cxn modelId="{B170E061-1264-4DAA-B63E-092831D0D61A}" type="presParOf" srcId="{84B750A8-8951-4A1D-8645-E88B7A0009F5}" destId="{443F3789-4E5C-4E08-853F-84970232230D}" srcOrd="0" destOrd="0" presId="urn:microsoft.com/office/officeart/2016/7/layout/RepeatingBendingProcessNew"/>
    <dgm:cxn modelId="{1AFDE025-70ED-4023-BD0C-236944618663}" type="presParOf" srcId="{84B750A8-8951-4A1D-8645-E88B7A0009F5}" destId="{A94DB632-4745-4FCB-B968-E9CFDE342647}" srcOrd="1" destOrd="0" presId="urn:microsoft.com/office/officeart/2016/7/layout/RepeatingBendingProcessNew"/>
    <dgm:cxn modelId="{459CA894-F8A1-42EA-80D8-848981091E2F}" type="presParOf" srcId="{A94DB632-4745-4FCB-B968-E9CFDE342647}" destId="{2F2A063D-D4F7-47B0-A264-50A4705BE2BF}" srcOrd="0" destOrd="0" presId="urn:microsoft.com/office/officeart/2016/7/layout/RepeatingBendingProcessNew"/>
    <dgm:cxn modelId="{C602130E-45FC-4304-98BF-798D868E4163}" type="presParOf" srcId="{84B750A8-8951-4A1D-8645-E88B7A0009F5}" destId="{BE9A839D-1D26-48D5-B49C-91CEB008A29A}" srcOrd="2" destOrd="0" presId="urn:microsoft.com/office/officeart/2016/7/layout/RepeatingBendingProcessNew"/>
    <dgm:cxn modelId="{7657F3DF-3D85-4617-8C50-D4559692B259}" type="presParOf" srcId="{84B750A8-8951-4A1D-8645-E88B7A0009F5}" destId="{02CD4399-0F2D-40D6-B5C4-740000BEAD87}" srcOrd="3" destOrd="0" presId="urn:microsoft.com/office/officeart/2016/7/layout/RepeatingBendingProcessNew"/>
    <dgm:cxn modelId="{23A2DB9F-6C3B-423F-B929-984DC0A48AC4}" type="presParOf" srcId="{02CD4399-0F2D-40D6-B5C4-740000BEAD87}" destId="{E55561C9-BC3D-409E-9B9C-155379D67C76}" srcOrd="0" destOrd="0" presId="urn:microsoft.com/office/officeart/2016/7/layout/RepeatingBendingProcessNew"/>
    <dgm:cxn modelId="{AAAA982F-0ADE-481D-8EF5-F58458FF2E8B}" type="presParOf" srcId="{84B750A8-8951-4A1D-8645-E88B7A0009F5}" destId="{40AF58FF-4877-48A7-807F-C6E132E8CCCD}" srcOrd="4" destOrd="0" presId="urn:microsoft.com/office/officeart/2016/7/layout/RepeatingBendingProcessNew"/>
    <dgm:cxn modelId="{7073179E-CD21-46CA-A12C-22A70A5002B1}" type="presParOf" srcId="{84B750A8-8951-4A1D-8645-E88B7A0009F5}" destId="{E3D48872-D0B8-4272-AE68-37E600064238}" srcOrd="5" destOrd="0" presId="urn:microsoft.com/office/officeart/2016/7/layout/RepeatingBendingProcessNew"/>
    <dgm:cxn modelId="{416D00B8-E7CA-4F95-BD9E-B5724EB127A7}" type="presParOf" srcId="{E3D48872-D0B8-4272-AE68-37E600064238}" destId="{5A20257B-C7BC-4D57-B5AB-398C7D15A6C0}" srcOrd="0" destOrd="0" presId="urn:microsoft.com/office/officeart/2016/7/layout/RepeatingBendingProcessNew"/>
    <dgm:cxn modelId="{06D843D1-1E9A-4E17-A64A-12CCDD6337EE}" type="presParOf" srcId="{84B750A8-8951-4A1D-8645-E88B7A0009F5}" destId="{1E9B8BB8-5438-410E-B40F-9DE887C0B753}" srcOrd="6" destOrd="0" presId="urn:microsoft.com/office/officeart/2016/7/layout/RepeatingBendingProcessNew"/>
    <dgm:cxn modelId="{55229A43-12DB-49C3-8985-2FFFFD817DCA}" type="presParOf" srcId="{84B750A8-8951-4A1D-8645-E88B7A0009F5}" destId="{D9B0E858-A275-40C4-9D48-2C11080032FF}" srcOrd="7" destOrd="0" presId="urn:microsoft.com/office/officeart/2016/7/layout/RepeatingBendingProcessNew"/>
    <dgm:cxn modelId="{AAC57A48-3F61-48FD-B2C8-93F3F269CF06}" type="presParOf" srcId="{D9B0E858-A275-40C4-9D48-2C11080032FF}" destId="{ED7C4CA6-FBC6-4FA7-8521-7F9816660461}" srcOrd="0" destOrd="0" presId="urn:microsoft.com/office/officeart/2016/7/layout/RepeatingBendingProcessNew"/>
    <dgm:cxn modelId="{514D8129-4175-4A87-AA92-E6863797830B}" type="presParOf" srcId="{84B750A8-8951-4A1D-8645-E88B7A0009F5}" destId="{703A4FE6-BA6B-4ECC-B6A1-969FB7202F38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4DB632-4745-4FCB-B968-E9CFDE342647}">
      <dsp:nvSpPr>
        <dsp:cNvPr id="0" name=""/>
        <dsp:cNvSpPr/>
      </dsp:nvSpPr>
      <dsp:spPr>
        <a:xfrm>
          <a:off x="3040792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912848"/>
        <a:ext cx="34897" cy="6979"/>
      </dsp:txXfrm>
    </dsp:sp>
    <dsp:sp modelId="{443F3789-4E5C-4E08-853F-84970232230D}">
      <dsp:nvSpPr>
        <dsp:cNvPr id="0" name=""/>
        <dsp:cNvSpPr/>
      </dsp:nvSpPr>
      <dsp:spPr>
        <a:xfrm>
          <a:off x="8061" y="5979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1. Automated EDA (AutoEDA)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Tools like Sweetviz, Pandas Profiling, and Dataprep are accelerating the EDA process by generating full-scale statistical summaries and visualizations with minimal manual input helping teams scale faster and reduce time-to-insight.</a:t>
          </a:r>
        </a:p>
      </dsp:txBody>
      <dsp:txXfrm>
        <a:off x="8061" y="5979"/>
        <a:ext cx="3034531" cy="1820718"/>
      </dsp:txXfrm>
    </dsp:sp>
    <dsp:sp modelId="{02CD4399-0F2D-40D6-B5C4-740000BEAD87}">
      <dsp:nvSpPr>
        <dsp:cNvPr id="0" name=""/>
        <dsp:cNvSpPr/>
      </dsp:nvSpPr>
      <dsp:spPr>
        <a:xfrm>
          <a:off x="6773265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912848"/>
        <a:ext cx="34897" cy="6979"/>
      </dsp:txXfrm>
    </dsp:sp>
    <dsp:sp modelId="{BE9A839D-1D26-48D5-B49C-91CEB008A29A}">
      <dsp:nvSpPr>
        <dsp:cNvPr id="0" name=""/>
        <dsp:cNvSpPr/>
      </dsp:nvSpPr>
      <dsp:spPr>
        <a:xfrm>
          <a:off x="3740534" y="5979"/>
          <a:ext cx="3034531" cy="1820718"/>
        </a:xfrm>
        <a:prstGeom prst="rect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2. Integration with AutoML &amp; ML Pipelines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EDA is increasingly being integrated into end-to-end AutoML platforms, ensuring that data cleaning, feature insights, and distribution checks become part of automated workflows (e.g., Vertex AI, H2O.ai, Azure ML).</a:t>
          </a:r>
        </a:p>
      </dsp:txBody>
      <dsp:txXfrm>
        <a:off x="3740534" y="5979"/>
        <a:ext cx="3034531" cy="1820718"/>
      </dsp:txXfrm>
    </dsp:sp>
    <dsp:sp modelId="{E3D48872-D0B8-4272-AE68-37E600064238}">
      <dsp:nvSpPr>
        <dsp:cNvPr id="0" name=""/>
        <dsp:cNvSpPr/>
      </dsp:nvSpPr>
      <dsp:spPr>
        <a:xfrm>
          <a:off x="1525326" y="1824897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1270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0362" y="2155079"/>
        <a:ext cx="374875" cy="6979"/>
      </dsp:txXfrm>
    </dsp:sp>
    <dsp:sp modelId="{40AF58FF-4877-48A7-807F-C6E132E8CCCD}">
      <dsp:nvSpPr>
        <dsp:cNvPr id="0" name=""/>
        <dsp:cNvSpPr/>
      </dsp:nvSpPr>
      <dsp:spPr>
        <a:xfrm>
          <a:off x="7473007" y="5979"/>
          <a:ext cx="3034531" cy="1820718"/>
        </a:xfrm>
        <a:prstGeom prst="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3. Multimodal &amp; Real-Time EDA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With growth in unstructured data (text, images, audio), EDA is evolving to support multimodal exploration  combining numerical, visual, and language-based insights for deeper pattern discovery.</a:t>
          </a:r>
        </a:p>
      </dsp:txBody>
      <dsp:txXfrm>
        <a:off x="7473007" y="5979"/>
        <a:ext cx="3034531" cy="1820718"/>
      </dsp:txXfrm>
    </dsp:sp>
    <dsp:sp modelId="{D9B0E858-A275-40C4-9D48-2C11080032FF}">
      <dsp:nvSpPr>
        <dsp:cNvPr id="0" name=""/>
        <dsp:cNvSpPr/>
      </dsp:nvSpPr>
      <dsp:spPr>
        <a:xfrm>
          <a:off x="3040792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3431509"/>
        <a:ext cx="34897" cy="6979"/>
      </dsp:txXfrm>
    </dsp:sp>
    <dsp:sp modelId="{1E9B8BB8-5438-410E-B40F-9DE887C0B753}">
      <dsp:nvSpPr>
        <dsp:cNvPr id="0" name=""/>
        <dsp:cNvSpPr/>
      </dsp:nvSpPr>
      <dsp:spPr>
        <a:xfrm>
          <a:off x="8061" y="2524640"/>
          <a:ext cx="3034531" cy="1820718"/>
        </a:xfrm>
        <a:prstGeom prst="rect">
          <a:avLst/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4. Interactive &amp; Collaborative EDA Dashboards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EDA is becoming more business-facing with tools like Tableau, Power BI, and Streamlit enabling real-time, interactive EDA dashboards that support cross-functional collaboration.</a:t>
          </a:r>
        </a:p>
      </dsp:txBody>
      <dsp:txXfrm>
        <a:off x="8061" y="2524640"/>
        <a:ext cx="3034531" cy="1820718"/>
      </dsp:txXfrm>
    </dsp:sp>
    <dsp:sp modelId="{703A4FE6-BA6B-4ECC-B6A1-969FB7202F38}">
      <dsp:nvSpPr>
        <dsp:cNvPr id="0" name=""/>
        <dsp:cNvSpPr/>
      </dsp:nvSpPr>
      <dsp:spPr>
        <a:xfrm>
          <a:off x="3740534" y="2524640"/>
          <a:ext cx="3034531" cy="1820718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5. Responsible &amp; Explainable EDA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With rising concerns around bias and fairness, modern EDA will increasingly focus on: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Bias detection in feature distributions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Transparency in variable selection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Explainable insights before modeling</a:t>
          </a:r>
        </a:p>
      </dsp:txBody>
      <dsp:txXfrm>
        <a:off x="3740534" y="2524640"/>
        <a:ext cx="3034531" cy="1820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32E13-8438-0D44-915B-09F8E50F2F15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7434D-E515-8043-B3B0-A129807EB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57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7434D-E515-8043-B3B0-A129807EB6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12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7434D-E515-8043-B3B0-A129807EB6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80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2B932-CBA6-528A-7389-3245C5B81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846999-6EFA-BF30-9F0A-CDFF052835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07C5B-CD3E-9AC6-3B49-60564F287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1261-C7E7-614B-988F-D6D5A66AFE37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BFC03-E792-DAD1-7A98-68B0DEC44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65F10-173C-E214-1173-CB0F28136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637DD-4B31-794B-A9FA-A2C10F5E9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3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3F34-3A99-9432-CE4E-9EBFA2A32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B4132-633F-BFAC-2004-EA3699694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F79EB-9C99-2ED1-40FB-49D8072E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1261-C7E7-614B-988F-D6D5A66AFE37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8FA14-8F6E-D96C-1C83-994541A48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A588A-9AC3-3923-436E-905A45338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637DD-4B31-794B-A9FA-A2C10F5E9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0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3B1F-77E8-CD9E-EFE2-B322A60D30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AE0CEF-BAFA-E69B-F70A-37F84DDCD5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BC07F-F7CD-E08C-5FA6-78952BD4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1261-C7E7-614B-988F-D6D5A66AFE37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1EA84-5D57-FA41-37A7-BC833E479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37E51-AFE1-4496-EDD0-312A8CE9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637DD-4B31-794B-A9FA-A2C10F5E9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62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C9673-7014-8D1D-EEEB-E355449C7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31BEF-0F31-D2F9-A104-A22862584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D1302-523A-5F61-E95F-59271052B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1261-C7E7-614B-988F-D6D5A66AFE37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1CE06-E5BD-84E4-AB2C-5312E0FE4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24FFD-676B-6F30-6CBF-E3BDB857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637DD-4B31-794B-A9FA-A2C10F5E9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81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C04E7-C430-339E-C12C-3A206549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4460D-D7EB-5316-E7C9-572E5C65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B711D-15EF-D072-661C-49EBA5AF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1261-C7E7-614B-988F-D6D5A66AFE37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5258D-829D-23DB-F807-E6B105263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84725-B4A6-4642-72E1-94DD99DA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637DD-4B31-794B-A9FA-A2C10F5E9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06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4F84-BD57-A347-E1E4-887342B42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855F1-C486-F672-21F4-9A7E2CEE8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70C9E-4262-F92A-5A74-760C89C48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C31BF-2E8B-F5EE-A94A-99695518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1261-C7E7-614B-988F-D6D5A66AFE37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988CA-8DCC-FE09-70C2-F4ECA7BE5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65520-97CF-60FF-F095-23C56E5A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637DD-4B31-794B-A9FA-A2C10F5E9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71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6124-1608-FBA0-53AF-19CD7C3D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1D375-C42D-5E9A-E2C4-499F81A86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D0F6E-5CC0-F44B-C74B-6CD29FEDE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89BF8-1869-EAAF-8BE8-97ACABC36D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3949EA-F6BD-597A-0BAA-61B443B203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F45785-B875-6CEE-122E-70F8B48CE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1261-C7E7-614B-988F-D6D5A66AFE37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E96A7C-6FCD-B754-9FAC-9F2BDC4C6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C08E95-4D8B-8F18-6043-2DEEF956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637DD-4B31-794B-A9FA-A2C10F5E9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60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B9D7-EF87-B74C-143C-F0C20B05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AE218B-98EF-54CE-A962-B126F719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1261-C7E7-614B-988F-D6D5A66AFE37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71B24-0370-CD57-E8BE-121F990C2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273256-65C4-5223-28F0-63132719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637DD-4B31-794B-A9FA-A2C10F5E9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49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28AA22-1E9A-8D7F-2D6A-01FDBD74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1261-C7E7-614B-988F-D6D5A66AFE37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4AD60-5D24-E700-525C-502C5BC00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D6199-AD8C-4EE6-B432-DBE86563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637DD-4B31-794B-A9FA-A2C10F5E9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1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95B8-55C7-BD65-70F8-AE39E110D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8B7A1-56CF-F002-ED20-A1F448C40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D980A-C707-8A44-7426-A5E4CCF61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FFD7D-FC20-E882-3F7A-5DF1617CA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1261-C7E7-614B-988F-D6D5A66AFE37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2EE603-C383-A280-D470-B9CE1DE4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B0AF6-F12C-8C8F-28CF-EE7BE3755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637DD-4B31-794B-A9FA-A2C10F5E9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1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D0437-95A3-ACE3-E4BA-9FE96B22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F18069-1B5A-9C1E-E461-516B024635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CEF43-8FCC-9C8B-F921-1DF26EC12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77E52-A64B-65D2-3E27-A6BE36D50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1261-C7E7-614B-988F-D6D5A66AFE37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D1CA9-F31E-D160-DE87-26BE6971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6FFB9-44C6-F62C-89D5-279E63EDB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637DD-4B31-794B-A9FA-A2C10F5E9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18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25BEB9-E658-59CF-5A5E-10A78FDCB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49892-162E-A9DA-6FDC-9ECA6CAF7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8BE45-9F33-F413-A757-6810CF41AE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C61261-C7E7-614B-988F-D6D5A66AFE37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EB615-4FC9-7B14-89C1-8055B7360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20AE6-85DB-E50F-A871-7D52F9CBF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1637DD-4B31-794B-A9FA-A2C10F5E9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8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using a pen to write on a tablet">
            <a:extLst>
              <a:ext uri="{FF2B5EF4-FFF2-40B4-BE49-F238E27FC236}">
                <a16:creationId xmlns:a16="http://schemas.microsoft.com/office/drawing/2014/main" id="{A76B00FE-5DE7-16C6-D738-9C017AF107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0748" b="4982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8F1592-B781-48AE-55C1-34E592748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2540000"/>
            <a:ext cx="11150599" cy="888999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Detective’s Toolkit: An EDA Walkthrough</a:t>
            </a:r>
            <a:br>
              <a:rPr lang="en-US" sz="4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Strategies, Techniques, and Real-World Applications</a:t>
            </a:r>
            <a:endParaRPr lang="en-US" b="1" i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CD9C7-3F15-767D-D7E0-AC3390C18255}"/>
              </a:ext>
            </a:extLst>
          </p:cNvPr>
          <p:cNvSpPr txBox="1"/>
          <p:nvPr/>
        </p:nvSpPr>
        <p:spPr>
          <a:xfrm>
            <a:off x="2203512" y="4017313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otype Corsiva" panose="03010101010201010101" pitchFamily="66" charset="0"/>
                <a:ea typeface="Lato" panose="020F0502020204030203" pitchFamily="34" charset="0"/>
                <a:cs typeface="Times New Roman" panose="02020603050405020304" pitchFamily="18" charset="0"/>
              </a:rPr>
              <a:t>Under the Guidance of:</a:t>
            </a:r>
            <a:br>
              <a:rPr lang="en-US" dirty="0">
                <a:latin typeface="Monotype Corsiva" panose="03010101010201010101" pitchFamily="66" charset="0"/>
                <a:ea typeface="Lato" panose="020F0502020204030203" pitchFamily="34" charset="0"/>
                <a:cs typeface="Times New Roman" panose="02020603050405020304" pitchFamily="18" charset="0"/>
              </a:rPr>
            </a:br>
            <a:r>
              <a:rPr lang="en-US" dirty="0">
                <a:latin typeface="Monotype Corsiva" panose="03010101010201010101" pitchFamily="66" charset="0"/>
                <a:ea typeface="Lato" panose="020F0502020204030203" pitchFamily="34" charset="0"/>
                <a:cs typeface="Times New Roman" panose="02020603050405020304" pitchFamily="18" charset="0"/>
              </a:rPr>
              <a:t>Dr. Stephen Wheeler, Ph.D. </a:t>
            </a:r>
            <a:r>
              <a:rPr lang="en-US" sz="1200" dirty="0">
                <a:latin typeface="Monotype Corsiva" panose="03010101010201010101" pitchFamily="66" charset="0"/>
                <a:ea typeface="Lato" panose="020F0502020204030203" pitchFamily="34" charset="0"/>
                <a:cs typeface="Times New Roman" panose="02020603050405020304" pitchFamily="18" charset="0"/>
              </a:rPr>
              <a:t>(</a:t>
            </a:r>
            <a:r>
              <a:rPr lang="en-US" sz="1200" i="1" dirty="0">
                <a:latin typeface="Monotype Corsiva" panose="03010101010201010101" pitchFamily="66" charset="0"/>
                <a:ea typeface="Lato" panose="020F0502020204030203" pitchFamily="34" charset="0"/>
                <a:cs typeface="Times New Roman" panose="02020603050405020304" pitchFamily="18" charset="0"/>
              </a:rPr>
              <a:t>AI/ML</a:t>
            </a:r>
            <a:r>
              <a:rPr lang="en-US" sz="1200" dirty="0">
                <a:latin typeface="Monotype Corsiva" panose="03010101010201010101" pitchFamily="66" charset="0"/>
                <a:ea typeface="Lato" panose="020F0502020204030203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Monotype Corsiva" panose="03010101010201010101" pitchFamily="66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person wearing a vest and tie&#10;&#10;AI-generated content may be incorrect.">
            <a:extLst>
              <a:ext uri="{FF2B5EF4-FFF2-40B4-BE49-F238E27FC236}">
                <a16:creationId xmlns:a16="http://schemas.microsoft.com/office/drawing/2014/main" id="{4C83D880-7170-2BCC-CA8B-6A160CED1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180" y="4017312"/>
            <a:ext cx="646332" cy="646332"/>
          </a:xfrm>
          <a:prstGeom prst="rect">
            <a:avLst/>
          </a:prstGeom>
        </p:spPr>
      </p:pic>
      <p:pic>
        <p:nvPicPr>
          <p:cNvPr id="14" name="Picture 13" descr="A person wearing a blue shirt&#10;&#10;AI-generated content may be incorrect.">
            <a:extLst>
              <a:ext uri="{FF2B5EF4-FFF2-40B4-BE49-F238E27FC236}">
                <a16:creationId xmlns:a16="http://schemas.microsoft.com/office/drawing/2014/main" id="{C4F188A0-6ECC-62AD-4BD8-B9F358972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34" y="4123713"/>
            <a:ext cx="539931" cy="5399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9A9838-2E20-0106-9D98-192B3A505172}"/>
              </a:ext>
            </a:extLst>
          </p:cNvPr>
          <p:cNvSpPr txBox="1"/>
          <p:nvPr/>
        </p:nvSpPr>
        <p:spPr>
          <a:xfrm>
            <a:off x="7205133" y="4017312"/>
            <a:ext cx="3920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otype Corsiva" panose="03010101010201010101" pitchFamily="66" charset="0"/>
                <a:ea typeface="Lato" panose="020F0502020204030203" pitchFamily="34" charset="0"/>
                <a:cs typeface="Lato" panose="020F0502020204030203" pitchFamily="34" charset="0"/>
              </a:rPr>
              <a:t>Presented by:</a:t>
            </a:r>
          </a:p>
          <a:p>
            <a:r>
              <a:rPr lang="en-US" dirty="0">
                <a:latin typeface="Monotype Corsiva" panose="03010101010201010101" pitchFamily="66" charset="0"/>
                <a:ea typeface="Lato" panose="020F0502020204030203" pitchFamily="34" charset="0"/>
                <a:cs typeface="Lato" panose="020F0502020204030203" pitchFamily="34" charset="0"/>
              </a:rPr>
              <a:t>Krishna Annavaram</a:t>
            </a:r>
          </a:p>
        </p:txBody>
      </p:sp>
    </p:spTree>
    <p:extLst>
      <p:ext uri="{BB962C8B-B14F-4D97-AF65-F5344CB8AC3E}">
        <p14:creationId xmlns:p14="http://schemas.microsoft.com/office/powerpoint/2010/main" val="405623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898B-F7DA-9B17-29C7-6D7814A23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654"/>
            <a:ext cx="12192000" cy="670383"/>
          </a:xfrm>
        </p:spPr>
        <p:txBody>
          <a:bodyPr>
            <a:normAutofit/>
          </a:bodyPr>
          <a:lstStyle/>
          <a:p>
            <a:pPr algn="ctr"/>
            <a:r>
              <a:rPr lang="en-US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Dimensionality Reduction: Simplifying High-Dimensional Data</a:t>
            </a:r>
            <a:endParaRPr lang="en-US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0216D-E5A2-2B39-FD78-1CE676AD4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1250"/>
            <a:ext cx="12192000" cy="5345713"/>
          </a:xfrm>
        </p:spPr>
        <p:txBody>
          <a:bodyPr>
            <a:normAutofit/>
          </a:bodyPr>
          <a:lstStyle/>
          <a:p>
            <a:r>
              <a:rPr lang="en-US" sz="18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</a:t>
            </a:r>
            <a:r>
              <a:rPr lang="en-US" sz="1800" b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reducing the number of input variables </a:t>
            </a:r>
            <a:r>
              <a:rPr lang="en-US" sz="18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(features) in a dataset, while retaining as much </a:t>
            </a:r>
            <a:r>
              <a:rPr lang="en-US" sz="1800" b="1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informative variance</a:t>
            </a:r>
            <a:r>
              <a:rPr lang="en-US" sz="180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as possible.</a:t>
            </a:r>
            <a:endParaRPr lang="en-US" sz="1800" b="1" i="0">
              <a:solidFill>
                <a:srgbClr val="202122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b="1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</a:t>
            </a:r>
            <a:r>
              <a:rPr lang="en-US" sz="1800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1800" b="1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en-US" sz="1800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 is a  linear dimensionality reduction technique </a:t>
            </a:r>
            <a:r>
              <a:rPr lang="en-US" sz="1800">
                <a:solidFill>
                  <a:srgbClr val="2021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primarily</a:t>
            </a:r>
            <a:r>
              <a:rPr lang="en-US" sz="1800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used </a:t>
            </a:r>
            <a:r>
              <a:rPr lang="en-US" sz="1800">
                <a:solidFill>
                  <a:srgbClr val="2021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1800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EDA, </a:t>
            </a:r>
            <a:r>
              <a:rPr lang="en-US" sz="1800">
                <a:solidFill>
                  <a:srgbClr val="2021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800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and Data preprocessing.</a:t>
            </a:r>
            <a:endParaRPr lang="en-US" sz="1800" b="1">
              <a:solidFill>
                <a:srgbClr val="04003F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>
                <a:solidFill>
                  <a:srgbClr val="04003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</a:t>
            </a:r>
            <a:r>
              <a:rPr lang="en-US" sz="1800" b="1">
                <a:solidFill>
                  <a:srgbClr val="04003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Explanation of PCA</a:t>
            </a:r>
            <a:r>
              <a:rPr lang="en-US" sz="2400" b="1">
                <a:solidFill>
                  <a:srgbClr val="04003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b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i="0">
              <a:solidFill>
                <a:srgbClr val="202122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2000" b="0" i="0">
              <a:solidFill>
                <a:srgbClr val="202122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diagram of a computer algorithm&#10;&#10;Description automatically generated">
            <a:extLst>
              <a:ext uri="{FF2B5EF4-FFF2-40B4-BE49-F238E27FC236}">
                <a16:creationId xmlns:a16="http://schemas.microsoft.com/office/drawing/2014/main" id="{CCCDE4E9-534C-6644-8A3A-912A8E39A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887" y="2610105"/>
            <a:ext cx="9646226" cy="3222449"/>
          </a:xfrm>
          <a:prstGeom prst="rect">
            <a:avLst/>
          </a:prstGeom>
        </p:spPr>
      </p:pic>
      <p:pic>
        <p:nvPicPr>
          <p:cNvPr id="10" name="Picture 9" descr="A computer screen with a black background&#10;&#10;Description automatically generated">
            <a:extLst>
              <a:ext uri="{FF2B5EF4-FFF2-40B4-BE49-F238E27FC236}">
                <a16:creationId xmlns:a16="http://schemas.microsoft.com/office/drawing/2014/main" id="{D56BA742-A086-6974-6318-75D9B28B8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43" t="55898" r="40790" b="38959"/>
          <a:stretch/>
        </p:blipFill>
        <p:spPr>
          <a:xfrm>
            <a:off x="1272887" y="3978874"/>
            <a:ext cx="2176653" cy="48491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3C87A09-22D3-6AFF-A87D-BEF9F8613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42" t="67838" r="23429" b="25348"/>
          <a:stretch/>
        </p:blipFill>
        <p:spPr>
          <a:xfrm>
            <a:off x="2361213" y="4975964"/>
            <a:ext cx="4067281" cy="34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42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AEA65-F5A8-3FD3-D230-16BE2309B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640"/>
            <a:ext cx="8634953" cy="1090296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 Reduction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D1B50-E4A0-09CD-6B53-665F358FE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8351"/>
            <a:ext cx="8012784" cy="5667009"/>
          </a:xfrm>
        </p:spPr>
        <p:txBody>
          <a:bodyPr>
            <a:normAutofit/>
          </a:bodyPr>
          <a:lstStyle/>
          <a:p>
            <a:endParaRPr lang="en-US" sz="2000" b="1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t-SNE</a:t>
            </a:r>
            <a:r>
              <a:rPr lang="en-US" sz="200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is a non-linear dimensionality reduction technique </a:t>
            </a:r>
            <a:r>
              <a:rPr lang="en-US" sz="2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used with</a:t>
            </a:r>
            <a:r>
              <a:rPr lang="en-US" sz="200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exploration of data and also helps in the visualization of the high-dimensional data. </a:t>
            </a:r>
            <a:endParaRPr lang="en-US" sz="2000" dirty="0"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Non-linear dimensionality reduction </a:t>
            </a:r>
            <a:r>
              <a:rPr lang="en-US" sz="2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helps us in the separation of the data</a:t>
            </a:r>
            <a:r>
              <a:rPr lang="en-US" sz="200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which cannot be</a:t>
            </a:r>
            <a:r>
              <a:rPr lang="en-US" sz="200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usually </a:t>
            </a:r>
            <a:r>
              <a:rPr lang="en-US" sz="2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done </a:t>
            </a:r>
            <a:r>
              <a:rPr lang="en-US" sz="200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by a straight line. </a:t>
            </a:r>
          </a:p>
          <a:p>
            <a:pPr marL="0" indent="0">
              <a:buNone/>
            </a:pP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4EB27F0-04B4-EB27-C9BA-E0E84FD2FB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73" t="40565" r="5959" b="20513"/>
          <a:stretch/>
        </p:blipFill>
        <p:spPr>
          <a:xfrm>
            <a:off x="8131489" y="2000189"/>
            <a:ext cx="3727757" cy="3168155"/>
          </a:xfrm>
          <a:prstGeom prst="rect">
            <a:avLst/>
          </a:prstGeom>
        </p:spPr>
      </p:pic>
      <p:pic>
        <p:nvPicPr>
          <p:cNvPr id="5" name="Picture 4" descr="A diagram of a person's hand&#10;&#10;Description automatically generated">
            <a:extLst>
              <a:ext uri="{FF2B5EF4-FFF2-40B4-BE49-F238E27FC236}">
                <a16:creationId xmlns:a16="http://schemas.microsoft.com/office/drawing/2014/main" id="{BFB1360E-4663-C4AB-1DEB-F496EF607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40" y="4267507"/>
            <a:ext cx="6291618" cy="130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8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DFD4-4D36-5E07-19BC-CFF016AC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91263"/>
            <a:ext cx="10473267" cy="795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Inferential Statistics: Making Decisions from Data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F65EF-5507-6651-0001-E1DE472A9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96" y="788084"/>
            <a:ext cx="11266004" cy="20143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allows us to make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probability-based conclusions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about a population based on a sample. Core to testing assumptions and validating insights.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Conducting a hypothesis test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 hypothesis</a:t>
            </a:r>
            <a:r>
              <a:rPr lang="en-US" sz="1800" dirty="0"/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(H₀)</a:t>
            </a:r>
            <a:r>
              <a:rPr lang="en-US" sz="1800" dirty="0"/>
              <a:t> 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Assumes there is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effect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difference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relationship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variables.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Alternate hypothesis</a:t>
            </a:r>
            <a:r>
              <a:rPr lang="en-US" sz="1800" dirty="0"/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(H₁ or Ha) : Assumes there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 effect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difference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relationship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variables.</a:t>
            </a:r>
          </a:p>
        </p:txBody>
      </p:sp>
      <p:pic>
        <p:nvPicPr>
          <p:cNvPr id="5" name="Picture 4" descr="A diagram of a sample&#10;&#10;Description automatically generated">
            <a:extLst>
              <a:ext uri="{FF2B5EF4-FFF2-40B4-BE49-F238E27FC236}">
                <a16:creationId xmlns:a16="http://schemas.microsoft.com/office/drawing/2014/main" id="{F9F8C273-F16B-A077-8CE2-9C034DFF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6" y="3225197"/>
            <a:ext cx="7032671" cy="337075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43DABC0-A4BB-D157-F16E-3A022727B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65" t="39744" r="46066" b="23801"/>
          <a:stretch/>
        </p:blipFill>
        <p:spPr>
          <a:xfrm>
            <a:off x="7409769" y="3157464"/>
            <a:ext cx="4669035" cy="307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8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6622D-2390-11AC-BBC6-2CEA46628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0"/>
            <a:ext cx="10515600" cy="649288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Hypotheses in Statistical Testing</a:t>
            </a:r>
            <a:endParaRPr lang="en-US" sz="360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DF60E6E-BECE-04D1-3EA0-86935AD0285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83405076"/>
              </p:ext>
            </p:extLst>
          </p:nvPr>
        </p:nvGraphicFramePr>
        <p:xfrm>
          <a:off x="265772" y="1684866"/>
          <a:ext cx="5754027" cy="449209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966277">
                  <a:extLst>
                    <a:ext uri="{9D8B030D-6E8A-4147-A177-3AD203B41FA5}">
                      <a16:colId xmlns:a16="http://schemas.microsoft.com/office/drawing/2014/main" val="4114209718"/>
                    </a:ext>
                  </a:extLst>
                </a:gridCol>
                <a:gridCol w="2787750">
                  <a:extLst>
                    <a:ext uri="{9D8B030D-6E8A-4147-A177-3AD203B41FA5}">
                      <a16:colId xmlns:a16="http://schemas.microsoft.com/office/drawing/2014/main" val="58636720"/>
                    </a:ext>
                  </a:extLst>
                </a:gridCol>
              </a:tblGrid>
              <a:tr h="3864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Test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Purpose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32293432"/>
                  </a:ext>
                </a:extLst>
              </a:tr>
              <a:tr h="7728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Z-Test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Compare sample mean to population mean (with known variance)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99572168"/>
                  </a:ext>
                </a:extLst>
              </a:tr>
              <a:tr h="7245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T-Test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Compare means when variance is unknown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55347983"/>
                  </a:ext>
                </a:extLst>
              </a:tr>
              <a:tr h="7245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One-sample T-test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Compare one sample mean to a known value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51948137"/>
                  </a:ext>
                </a:extLst>
              </a:tr>
              <a:tr h="7245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Two-sample T-test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Compare means of two independent groups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98413697"/>
                  </a:ext>
                </a:extLst>
              </a:tr>
              <a:tr h="7728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Paired T-test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Compare means from the same group before &amp; after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87904172"/>
                  </a:ext>
                </a:extLst>
              </a:tr>
              <a:tr h="3864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ANOVA (One-Way)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Compare means of 3 or more groups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08127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A0139B1-7385-08D5-B8D5-159C8538FE2E}"/>
              </a:ext>
            </a:extLst>
          </p:cNvPr>
          <p:cNvSpPr txBox="1"/>
          <p:nvPr/>
        </p:nvSpPr>
        <p:spPr>
          <a:xfrm>
            <a:off x="143933" y="956733"/>
            <a:ext cx="5875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Parametric Tests: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when data follows 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distribution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meets specific assumptions (e.g., equal variance).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343262-048C-0B4E-974E-9E07B9E39DC1}"/>
              </a:ext>
            </a:extLst>
          </p:cNvPr>
          <p:cNvSpPr txBox="1"/>
          <p:nvPr/>
        </p:nvSpPr>
        <p:spPr>
          <a:xfrm>
            <a:off x="6019799" y="933668"/>
            <a:ext cx="6172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Non-Parametric Tests: </a:t>
            </a:r>
            <a:r>
              <a:rPr lang="en-US" sz="1600" dirty="0"/>
              <a:t>Used when data </a:t>
            </a:r>
            <a:r>
              <a:rPr lang="en-US" sz="1600" b="1" dirty="0"/>
              <a:t>does not meet parametric assumptions</a:t>
            </a:r>
            <a:r>
              <a:rPr lang="en-US" sz="1600" dirty="0"/>
              <a:t> suitable for ordinal data or non-normal distributions.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5658C94-7DDD-6B7E-829F-7735DA352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798629"/>
              </p:ext>
            </p:extLst>
          </p:nvPr>
        </p:nvGraphicFramePr>
        <p:xfrm>
          <a:off x="6095999" y="1675822"/>
          <a:ext cx="5977467" cy="450114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3081463">
                  <a:extLst>
                    <a:ext uri="{9D8B030D-6E8A-4147-A177-3AD203B41FA5}">
                      <a16:colId xmlns:a16="http://schemas.microsoft.com/office/drawing/2014/main" val="334901546"/>
                    </a:ext>
                  </a:extLst>
                </a:gridCol>
                <a:gridCol w="2896004">
                  <a:extLst>
                    <a:ext uri="{9D8B030D-6E8A-4147-A177-3AD203B41FA5}">
                      <a16:colId xmlns:a16="http://schemas.microsoft.com/office/drawing/2014/main" val="2385231110"/>
                    </a:ext>
                  </a:extLst>
                </a:gridCol>
              </a:tblGrid>
              <a:tr h="507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Test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Purpose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29575123"/>
                  </a:ext>
                </a:extLst>
              </a:tr>
              <a:tr h="10143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Chi-Square Test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Tests for association between categorical variables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30260758"/>
                  </a:ext>
                </a:extLst>
              </a:tr>
              <a:tr h="9509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Mann-Whitney U Test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Compare medians of two independent groups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81623877"/>
                  </a:ext>
                </a:extLst>
              </a:tr>
              <a:tr h="10143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Wilcoxon Signed-Rank Test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Compare paired samples (non-parametric alternative to paired T-test)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01437796"/>
                  </a:ext>
                </a:extLst>
              </a:tr>
              <a:tr h="10143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Kruskal-Wallis Test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Non-parametric version of ANOVA for 3+ groups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76823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8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43C4A-AD8F-4588-9D9B-CF73B288B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802955"/>
            <a:ext cx="5494529" cy="145405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Real-World Applications of Exploratory Data Analysis (EDA)</a:t>
            </a:r>
            <a:endParaRPr lang="en-IN" sz="32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EFA51-24C0-4A32-AF3B-ACE2313B5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is a </a:t>
            </a:r>
            <a:r>
              <a:rPr lang="en-US" sz="1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first step</a:t>
            </a: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any data-driven workflow. It helps stakeholders </a:t>
            </a:r>
            <a:r>
              <a:rPr lang="en-US" sz="1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 patterns</a:t>
            </a: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 anomalies</a:t>
            </a: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 business decisions</a:t>
            </a: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based on the underlying structure of the data.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334B7B-5144-64EB-703D-B6F3216E7E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751466"/>
              </p:ext>
            </p:extLst>
          </p:nvPr>
        </p:nvGraphicFramePr>
        <p:xfrm>
          <a:off x="7479792" y="1783959"/>
          <a:ext cx="4348141" cy="3991200"/>
        </p:xfrm>
        <a:graphic>
          <a:graphicData uri="http://schemas.openxmlformats.org/drawingml/2006/table">
            <a:tbl>
              <a:tblPr/>
              <a:tblGrid>
                <a:gridCol w="1853527">
                  <a:extLst>
                    <a:ext uri="{9D8B030D-6E8A-4147-A177-3AD203B41FA5}">
                      <a16:colId xmlns:a16="http://schemas.microsoft.com/office/drawing/2014/main" val="2949910226"/>
                    </a:ext>
                  </a:extLst>
                </a:gridCol>
                <a:gridCol w="2494614">
                  <a:extLst>
                    <a:ext uri="{9D8B030D-6E8A-4147-A177-3AD203B41FA5}">
                      <a16:colId xmlns:a16="http://schemas.microsoft.com/office/drawing/2014/main" val="3162389231"/>
                    </a:ext>
                  </a:extLst>
                </a:gridCol>
              </a:tblGrid>
              <a:tr h="27532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🌐 Industry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4" marR="9904" marT="99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💡 EDA Use Case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4" marR="9904" marT="99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997487"/>
                  </a:ext>
                </a:extLst>
              </a:tr>
              <a:tr h="92896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Healthcare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4" marR="9904" marT="99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Analyzing patient records to identify early signs of chronic conditions like diabetes, hypertension, or sleep apnea.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4" marR="9904" marT="99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647661"/>
                  </a:ext>
                </a:extLst>
              </a:tr>
              <a:tr h="92896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Retail &amp; E-Commerce</a:t>
                      </a:r>
                      <a:endParaRPr lang="en-US" sz="2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4" marR="9904" marT="99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Product recommendation systems based on user behavior, seasonal trend analysis, and inventory forecasting.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4" marR="9904" marT="99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254190"/>
                  </a:ext>
                </a:extLst>
              </a:tr>
              <a:tr h="92896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Finance &amp; Banking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4" marR="9904" marT="99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Fraud detection using outlier detection, customer segmentation for credit scoring, and market movement analysis.</a:t>
                      </a:r>
                      <a:endParaRPr lang="en-US" sz="2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4" marR="9904" marT="99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136642"/>
                  </a:ext>
                </a:extLst>
              </a:tr>
              <a:tr h="92896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Marketing &amp; AdTech</a:t>
                      </a:r>
                      <a:endParaRPr lang="en-US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4" marR="9904" marT="99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Customer profiling, A/B test evaluation, campaign optimization, and churn analysis.</a:t>
                      </a:r>
                      <a:endParaRPr lang="en-US" sz="2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04" marR="9904" marT="99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039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5526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258EC-4779-EF42-58B4-8638AEA9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Essential Tools &amp; Libraries for EDA</a:t>
            </a:r>
            <a:endParaRPr lang="en-US" sz="5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6F42A-168D-0753-B850-3102F96B60AB}"/>
              </a:ext>
            </a:extLst>
          </p:cNvPr>
          <p:cNvSpPr txBox="1"/>
          <p:nvPr/>
        </p:nvSpPr>
        <p:spPr>
          <a:xfrm>
            <a:off x="630935" y="2660904"/>
            <a:ext cx="5600531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dirty="0"/>
              <a:t>Python-Based Tools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Pandas &amp; NumPy – Data wrangling, summaries, statistical computations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Matplotlib &amp; Seaborn – Static and statistical visualizations (histograms, box plots, heatmaps)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Plotly</a:t>
            </a:r>
            <a:r>
              <a:rPr lang="en-US" sz="1100" dirty="0"/>
              <a:t> / Altair – Interactive, web-based charts and dashboards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Sweetviz</a:t>
            </a:r>
            <a:r>
              <a:rPr lang="en-US" sz="1100" dirty="0"/>
              <a:t> / pandas-profiling – Auto-generates comprehensive EDA reports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1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dirty="0"/>
              <a:t> GUI &amp; No-Code Platforms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Tableau / Power BI – Visual data exploration and dashboarding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RapidMiner / Orange – Drag-and-drop EDA and machine learning workflows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Excel + Power Query – Quick summaries and visual trends for business users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b="1" dirty="0"/>
              <a:t> R-Based Tools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ggplot2 &amp; </a:t>
            </a:r>
            <a:r>
              <a:rPr lang="en-US" sz="1100" dirty="0" err="1"/>
              <a:t>dplyr</a:t>
            </a:r>
            <a:r>
              <a:rPr lang="en-US" sz="1100" dirty="0"/>
              <a:t> – Advanced statistical graphics and data manipulation in 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tidyr</a:t>
            </a:r>
            <a:r>
              <a:rPr lang="en-US" sz="1100" dirty="0"/>
              <a:t> – Data cleaning and reshaping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3ADAD8D-7E5E-97D1-42DF-F1E94A53E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27" t="60255" r="32838" b="18568"/>
          <a:stretch/>
        </p:blipFill>
        <p:spPr>
          <a:xfrm>
            <a:off x="6099048" y="2383461"/>
            <a:ext cx="5458968" cy="209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75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8057A-EEDA-21B3-204B-AA607AB27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EDA as a Strategic Foundation in Data Science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4527C0B-C48C-9D1B-4A24-75DFE4F53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In industry, EDA is more than an academic formality — it is the 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strategic foundation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for all data-driven decision-making. It enables data scientists and analysts to transform raw, messy, and high-dimensional data into 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structured insight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business intelligence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Key Takeaways: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EDA uncovers 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quality issues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early — preventing errors downstream in the modeling lifecycle.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It enables 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informed feature selection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hypothesis generation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model readiness assessment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Strong EDA practices result in 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better model performance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, improved stakeholder trust, and 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faster iteration cycles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It supports 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narrative storytelling with data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, crucial for aligning technical findings with business goals.</a:t>
            </a:r>
          </a:p>
          <a:p>
            <a:pPr>
              <a:buFont typeface="Wingdings" pitchFamily="2" charset="2"/>
              <a:buChar char="Ø"/>
            </a:pP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In the real world, great data science doesn't start with algorithms it starts with curiosity, questions, and a deep dive into the data</a:t>
            </a:r>
          </a:p>
        </p:txBody>
      </p:sp>
    </p:spTree>
    <p:extLst>
      <p:ext uri="{BB962C8B-B14F-4D97-AF65-F5344CB8AC3E}">
        <p14:creationId xmlns:p14="http://schemas.microsoft.com/office/powerpoint/2010/main" val="527754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A blurry blue and white background&#10;&#10;AI-generated content may be incorrect.">
            <a:extLst>
              <a:ext uri="{FF2B5EF4-FFF2-40B4-BE49-F238E27FC236}">
                <a16:creationId xmlns:a16="http://schemas.microsoft.com/office/drawing/2014/main" id="{95CDB0C0-C37F-45E8-39DF-2EA7AA3C336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8706" b="1006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1E689-0425-43BF-A563-DCBE3643A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Future of Exploratory Data Analysis</a:t>
            </a:r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0" name="Content Placeholder 2">
            <a:extLst>
              <a:ext uri="{FF2B5EF4-FFF2-40B4-BE49-F238E27FC236}">
                <a16:creationId xmlns:a16="http://schemas.microsoft.com/office/drawing/2014/main" id="{5FA98290-A29B-0FFE-4C71-C4E944FE3B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46998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2685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18EE3B2-D4AC-FFAC-9B49-E5C432DD29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9223" y="-15841"/>
            <a:ext cx="12191997" cy="6857988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35031" y="2213145"/>
            <a:ext cx="6864098" cy="2425614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43000">
                <a:schemeClr val="accent2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162550" y="0"/>
            <a:ext cx="7048678" cy="6858000"/>
          </a:xfrm>
          <a:prstGeom prst="rect">
            <a:avLst/>
          </a:prstGeom>
          <a:gradFill flip="none" rotWithShape="1">
            <a:gsLst>
              <a:gs pos="19000">
                <a:srgbClr val="000000">
                  <a:alpha val="59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86455" y="-60677"/>
            <a:ext cx="6864096" cy="698544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4000">
                <a:schemeClr val="accent2">
                  <a:alpha val="0"/>
                </a:schemeClr>
              </a:gs>
            </a:gsLst>
            <a:lin ang="7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1EB5855-8EB7-1AE5-9030-5D0AA3C1A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695591" y="-647892"/>
            <a:ext cx="2839273" cy="12192001"/>
          </a:xfrm>
          <a:prstGeom prst="rect">
            <a:avLst/>
          </a:prstGeom>
          <a:gradFill>
            <a:gsLst>
              <a:gs pos="0">
                <a:schemeClr val="accent2"/>
              </a:gs>
              <a:gs pos="53000">
                <a:schemeClr val="accent5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F487C-ED1B-59F3-25EE-29F5C21026AF}"/>
              </a:ext>
            </a:extLst>
          </p:cNvPr>
          <p:cNvSpPr txBox="1"/>
          <p:nvPr/>
        </p:nvSpPr>
        <p:spPr>
          <a:xfrm>
            <a:off x="7731468" y="2138209"/>
            <a:ext cx="3712820" cy="28392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Monotype Corsiva" panose="03010101010201010101" pitchFamily="66" charset="0"/>
                <a:ea typeface="+mj-ea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776401-D8F0-6D76-85D6-304CB8874F3A}"/>
              </a:ext>
            </a:extLst>
          </p:cNvPr>
          <p:cNvSpPr txBox="1"/>
          <p:nvPr/>
        </p:nvSpPr>
        <p:spPr>
          <a:xfrm>
            <a:off x="7731468" y="4977482"/>
            <a:ext cx="4190022" cy="119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i="1" dirty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Every dataset tells a story &amp; EDA helps us learn its language</a:t>
            </a:r>
          </a:p>
        </p:txBody>
      </p:sp>
    </p:spTree>
    <p:extLst>
      <p:ext uri="{BB962C8B-B14F-4D97-AF65-F5344CB8AC3E}">
        <p14:creationId xmlns:p14="http://schemas.microsoft.com/office/powerpoint/2010/main" val="47348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4EBCE-5F99-153A-E5C2-5E8CDB665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in the Data Science Workflow</a:t>
            </a:r>
          </a:p>
        </p:txBody>
      </p:sp>
      <p:pic>
        <p:nvPicPr>
          <p:cNvPr id="31" name="Content Placeholder 30" descr="A diagram of exploratory data analysis&#10;&#10;Description automatically generated">
            <a:extLst>
              <a:ext uri="{FF2B5EF4-FFF2-40B4-BE49-F238E27FC236}">
                <a16:creationId xmlns:a16="http://schemas.microsoft.com/office/drawing/2014/main" id="{755B8E8D-FFC4-A89E-F93C-A8CA62820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972" y="2238816"/>
            <a:ext cx="10768181" cy="379578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3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DE5F7B6-0BD3-4280-852F-637D3E7A3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EDA Workflow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217E5E18-51F5-42D7-A017-3E7242A1F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77" y="3387883"/>
            <a:ext cx="10118598" cy="2377870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04376218-D548-4DAA-8F14-0B0CCD46BB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91F88AA-0FF7-4298-8F53-0F7E15F7DD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014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27FF48C-AF46-4D52-998F-ED0BDDEEF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9000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C544E-F7C0-60C5-D658-3525AAB38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5338194" cy="13228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i="0">
                <a:effectLst/>
                <a:highlight>
                  <a:srgbClr val="FFFFFF"/>
                </a:highlight>
              </a:rPr>
              <a:t>Data Collection </a:t>
            </a:r>
            <a:r>
              <a:rPr lang="en-US" sz="4400" b="1">
                <a:highlight>
                  <a:srgbClr val="FFFFFF"/>
                </a:highlight>
              </a:rPr>
              <a:t>&amp; </a:t>
            </a:r>
            <a:r>
              <a:rPr lang="en-US" sz="4400" b="1" i="0">
                <a:effectLst/>
                <a:highlight>
                  <a:srgbClr val="FFFFFF"/>
                </a:highlight>
              </a:rPr>
              <a:t>Metadata Analysis</a:t>
            </a:r>
            <a:endParaRPr lang="en-US" sz="4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CA47D-CBFA-27CD-C78C-00C5FC5B8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7034" y="2194101"/>
            <a:ext cx="4742771" cy="398341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400" b="1">
                <a:highlight>
                  <a:srgbClr val="FFFFFF"/>
                </a:highlight>
              </a:rPr>
              <a:t>What is Meta Data: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highlight>
                  <a:srgbClr val="FFFFFF"/>
                </a:highlight>
              </a:rPr>
              <a:t>Metadata is </a:t>
            </a:r>
            <a:r>
              <a:rPr lang="en-US" sz="1400">
                <a:highlight>
                  <a:srgbClr val="FFFFFF"/>
                </a:highlight>
              </a:rPr>
              <a:t>"</a:t>
            </a:r>
            <a:r>
              <a:rPr lang="en-US" sz="1400" b="0" i="0">
                <a:effectLst/>
                <a:highlight>
                  <a:srgbClr val="FFFFFF"/>
                </a:highlight>
              </a:rPr>
              <a:t>information about main data”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highlight>
                  <a:srgbClr val="FFFFFF"/>
                </a:highlight>
              </a:rPr>
              <a:t>Check whether the data refers Population/Sample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highlight>
                  <a:srgbClr val="FFFFFF"/>
                </a:highlight>
              </a:rPr>
              <a:t>Types of data collected (Research/Observational)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highlight>
                  <a:srgbClr val="FFFFFF"/>
                </a:highlight>
              </a:rPr>
              <a:t>Data Source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highlight>
                  <a:srgbClr val="FFFFFF"/>
                </a:highlight>
              </a:rPr>
              <a:t>Sampling techniques used (Random/Probability)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b="1">
                <a:highlight>
                  <a:srgbClr val="FFFFFF"/>
                </a:highlight>
              </a:rPr>
              <a:t>U</a:t>
            </a:r>
            <a:r>
              <a:rPr lang="en-US" sz="1400" b="1" i="0">
                <a:effectLst/>
                <a:highlight>
                  <a:srgbClr val="FFFFFF"/>
                </a:highlight>
              </a:rPr>
              <a:t>nderstanding Structure of Data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i="0">
                <a:effectLst/>
                <a:highlight>
                  <a:srgbClr val="FFFFFF"/>
                </a:highlight>
              </a:rPr>
              <a:t>Number of Variables (Rows and Columns)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highlight>
                  <a:srgbClr val="FFFFFF"/>
                </a:highlight>
              </a:rPr>
              <a:t>Data Types of Variables</a:t>
            </a:r>
            <a:br>
              <a:rPr lang="en-US" sz="1400">
                <a:highlight>
                  <a:srgbClr val="FFFFFF"/>
                </a:highlight>
              </a:rPr>
            </a:br>
            <a:r>
              <a:rPr lang="en-US" sz="1400">
                <a:highlight>
                  <a:srgbClr val="FFFFFF"/>
                </a:highlight>
              </a:rPr>
              <a:t>1) </a:t>
            </a:r>
            <a:r>
              <a:rPr lang="en-US" sz="1400" i="0">
                <a:effectLst/>
                <a:highlight>
                  <a:srgbClr val="FFFFFF"/>
                </a:highlight>
              </a:rPr>
              <a:t>Numerical Data (Discrete Data/Continuous Data)</a:t>
            </a:r>
            <a:br>
              <a:rPr lang="en-US" sz="1400" i="0">
                <a:effectLst/>
                <a:highlight>
                  <a:srgbClr val="FFFFFF"/>
                </a:highlight>
              </a:rPr>
            </a:br>
            <a:r>
              <a:rPr lang="en-US" sz="1400" i="0">
                <a:effectLst/>
                <a:highlight>
                  <a:srgbClr val="FFFFFF"/>
                </a:highlight>
              </a:rPr>
              <a:t>          </a:t>
            </a:r>
            <a:r>
              <a:rPr lang="en-US" sz="1400" b="0" i="0">
                <a:effectLst/>
                <a:highlight>
                  <a:srgbClr val="FFFFFF"/>
                </a:highlight>
              </a:rPr>
              <a:t>Quantitative data that can be measured.</a:t>
            </a:r>
            <a:br>
              <a:rPr lang="en-US" sz="1400" i="0">
                <a:effectLst/>
                <a:highlight>
                  <a:srgbClr val="FFFFFF"/>
                </a:highlight>
              </a:rPr>
            </a:br>
            <a:r>
              <a:rPr lang="en-US" sz="1400" i="0">
                <a:effectLst/>
                <a:highlight>
                  <a:srgbClr val="FFFFFF"/>
                </a:highlight>
              </a:rPr>
              <a:t>2) Categorical Data (Nominal/Ordinal)</a:t>
            </a:r>
            <a:br>
              <a:rPr lang="en-US" sz="1400" i="0">
                <a:effectLst/>
                <a:highlight>
                  <a:srgbClr val="FFFFFF"/>
                </a:highlight>
              </a:rPr>
            </a:br>
            <a:r>
              <a:rPr lang="en-US" sz="1400" i="0">
                <a:effectLst/>
                <a:highlight>
                  <a:srgbClr val="FFFFFF"/>
                </a:highlight>
              </a:rPr>
              <a:t>          </a:t>
            </a:r>
            <a:r>
              <a:rPr lang="en-US" sz="1400" b="0" i="0">
                <a:effectLst/>
                <a:highlight>
                  <a:srgbClr val="FFFFFF"/>
                </a:highlight>
              </a:rPr>
              <a:t>Qualitative data that can be categorized into groups.</a:t>
            </a:r>
            <a:br>
              <a:rPr lang="en-US" sz="1400" i="0">
                <a:effectLst/>
                <a:highlight>
                  <a:srgbClr val="FFFFFF"/>
                </a:highlight>
              </a:rPr>
            </a:br>
            <a:r>
              <a:rPr lang="en-US" sz="1400" i="0">
                <a:effectLst/>
                <a:highlight>
                  <a:srgbClr val="FFFFFF"/>
                </a:highlight>
              </a:rPr>
              <a:t>3) Date/Time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400"/>
          </a:p>
        </p:txBody>
      </p:sp>
      <p:pic>
        <p:nvPicPr>
          <p:cNvPr id="5" name="Picture 6" descr="Histograms ( Read ) | Statistics | CK-12 Foundation">
            <a:extLst>
              <a:ext uri="{FF2B5EF4-FFF2-40B4-BE49-F238E27FC236}">
                <a16:creationId xmlns:a16="http://schemas.microsoft.com/office/drawing/2014/main" id="{BE682133-3188-8EE1-B55A-6D57E784CB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" r="15006" b="2"/>
          <a:stretch/>
        </p:blipFill>
        <p:spPr bwMode="auto">
          <a:xfrm>
            <a:off x="8307006" y="834656"/>
            <a:ext cx="2352701" cy="24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1.2 - Summarizing Categorical Data">
            <a:extLst>
              <a:ext uri="{FF2B5EF4-FFF2-40B4-BE49-F238E27FC236}">
                <a16:creationId xmlns:a16="http://schemas.microsoft.com/office/drawing/2014/main" id="{7CC1358F-DB7A-DDE5-CAB1-C9648649A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6527" y="3601878"/>
            <a:ext cx="3633657" cy="24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468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D64D-D687-144E-FE7F-19AA38465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0454"/>
            <a:ext cx="12188951" cy="792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onotype Corsiva" panose="03010101010201010101" pitchFamily="66" charset="0"/>
                <a:cs typeface="Times New Roman" panose="02020603050405020304" pitchFamily="18" charset="0"/>
              </a:rPr>
              <a:t>Basic Data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84C7D-586B-F642-7311-DF30E4C7D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900113"/>
            <a:ext cx="749300" cy="269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050DE-D928-2394-7622-5192FB27D9CD}"/>
              </a:ext>
            </a:extLst>
          </p:cNvPr>
          <p:cNvSpPr>
            <a:spLocks/>
          </p:cNvSpPr>
          <p:nvPr/>
        </p:nvSpPr>
        <p:spPr>
          <a:xfrm>
            <a:off x="0" y="1152124"/>
            <a:ext cx="12188952" cy="5485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Null Values: </a:t>
            </a:r>
            <a:r>
              <a:rPr lang="en-US" sz="2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Null values represent missing or undefined data in a dataset. 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 null values &lt; 5% =&gt; drop null values (Not Mandatory)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&gt;=5% =&gt; Find mean, median, mode (categorical)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  <a:defRPr/>
            </a:pPr>
            <a:br>
              <a:rPr lang="en-US" sz="2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  <a:defRPr/>
            </a:pPr>
            <a:endParaRPr lang="en-US" sz="2000" dirty="0"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Duplicates: </a:t>
            </a:r>
            <a:r>
              <a:rPr lang="en-US" sz="2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Repeated entries in the dataset that often occur during data collection or merging processes. We can drop the duplicates.’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  <a:defRPr/>
            </a:pPr>
            <a:br>
              <a:rPr lang="en-US" sz="20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Spell Mistakes: </a:t>
            </a:r>
            <a:r>
              <a:rPr lang="en-US" sz="2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Errors in textual data due to typos, inconsistent capitalization, or incorrect grammar. Spelling mistakes can lead to categorization errors and inconsistency in data (e.g., locations)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  <a:defRPr/>
            </a:pPr>
            <a:endParaRPr lang="en-US" sz="2000" dirty="0"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Type Correction: </a:t>
            </a:r>
            <a:r>
              <a:rPr lang="en-US" sz="2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This involves ensuring that all data entries in a column are stored with the correct data type (e.g., numbers stored as integers or floats, dates in date/time format).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D57351-E18E-DC54-8D96-45FE95AD0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46" y="2641600"/>
            <a:ext cx="7363714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08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B49A9B-80D2-431F-9422-1D640B101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Statistical</a:t>
            </a: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62B1E-48B9-4668-BDE3-2005BE8EF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/>
              <a:t>Univariate analysis:</a:t>
            </a:r>
            <a:r>
              <a:rPr lang="en-US" sz="2000"/>
              <a:t> Central Tendency (Mean, Median, Mode) and Variability (Standard deviation, Variance), </a:t>
            </a:r>
            <a:r>
              <a:rPr lang="en-US" sz="2000" b="0" i="0">
                <a:effectLst/>
              </a:rPr>
              <a:t>Outliers.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Graphs used: Histogram, Box Plot, Density Plot etc.,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/>
              <a:t>Bivariate analysis: </a:t>
            </a:r>
            <a:r>
              <a:rPr lang="en-US" sz="2000"/>
              <a:t>Graphs used: Scatter Plot, Pair Plot, Correlation Matrix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/>
              <a:t>Multivariate analysis: </a:t>
            </a:r>
            <a:r>
              <a:rPr lang="en-US" sz="2000"/>
              <a:t>Graphs used: Heatmap</a:t>
            </a:r>
          </a:p>
        </p:txBody>
      </p:sp>
      <p:pic>
        <p:nvPicPr>
          <p:cNvPr id="1026" name="Picture 2" descr="A diagram of a scientific experiment&#10;&#10;AI-generated content may be incorrect.">
            <a:extLst>
              <a:ext uri="{FF2B5EF4-FFF2-40B4-BE49-F238E27FC236}">
                <a16:creationId xmlns:a16="http://schemas.microsoft.com/office/drawing/2014/main" id="{C154BC1B-7DA1-4A9F-B955-E1AD322603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" t="8560" r="4341" b="9941"/>
          <a:stretch/>
        </p:blipFill>
        <p:spPr bwMode="auto">
          <a:xfrm>
            <a:off x="5445457" y="2099343"/>
            <a:ext cx="6155141" cy="268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797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B83FC-ADFD-4CBF-A8A3-10F1BE538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25771" cy="1278384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Univariate analysis: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8D0D11-88CB-4A29-B909-0BB02D392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246" y="1091953"/>
            <a:ext cx="7590409" cy="5766047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Splitting up the data by range into equidistant bins and plotting the raw count of observations in each bin.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Skewness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Direction of the Tail: Measures the asymmetry of the data distribution. Right-skewed has a longer right tail; left-skewed has a longer left tail.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Kurtosis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Sharpness of the Peak Describes how peaked or flat a distribution is. High kurtosis means heavy tails (more outliers); low kurtosis means flatter shape.</a:t>
            </a:r>
          </a:p>
          <a:p>
            <a:pPr marL="0" marR="0" lvl="0" indent="0" algn="just" fontAlgn="base"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 Plot: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five no. summary here – Min (0%), Q1 (constituting to 25%), Median (50%), Q2 (value is 75%), Max (value is 100%)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fontAlgn="base"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 Quartile Range is Q3 – Q1</a:t>
            </a:r>
          </a:p>
          <a:p>
            <a:pPr marL="342900" marR="0" lvl="0" indent="-342900" algn="just" fontAlgn="base"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Fence = Quartile1 – 1.5(IQR)</a:t>
            </a:r>
          </a:p>
          <a:p>
            <a:pPr marL="342900" marR="0" lvl="0" indent="-342900" algn="just" fontAlgn="base"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Fence = Quartile3 + 1.5(IQR)</a:t>
            </a:r>
          </a:p>
          <a:p>
            <a:pPr marL="0" marR="0" lvl="0" indent="0" algn="just" fontAlgn="base"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fontAlgn="base"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plot: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smoothing the histogram, density plots calculate the probability density function of a continuous variable.</a:t>
            </a:r>
          </a:p>
          <a:p>
            <a:pPr marL="0" marR="0" lvl="0" indent="0" algn="just" fontAlgn="base"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fontAlgn="base"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Univariate analysis helps detect patterns, outliers, and anomalies in individual features essential before modeling or transformations.</a:t>
            </a:r>
            <a:endParaRPr lang="en-IN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752DAE-2038-4B39-8946-D9A9535F6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28" y="186678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A7CB516-7598-4544-8694-B30D9A6A7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5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89EEBA7-0895-4B32-B898-9330390AF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DF07F21-D4AC-45C0-B428-DE6635337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472" y="577048"/>
            <a:ext cx="4042453" cy="253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887D068-B188-4CE6-AF18-44184E00F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655" y="3653854"/>
            <a:ext cx="4347099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991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0425" y="-299178"/>
            <a:ext cx="6858000" cy="7456356"/>
          </a:xfrm>
          <a:prstGeom prst="rect">
            <a:avLst/>
          </a:prstGeom>
          <a:ln>
            <a:noFill/>
          </a:ln>
          <a:effectLst>
            <a:outerShdw blurRad="381000" dist="203200" sx="95000" sy="95000" algn="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24DB1-F739-4300-9466-EEBE56662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36" y="4451230"/>
            <a:ext cx="5957466" cy="1690778"/>
          </a:xfrm>
        </p:spPr>
        <p:txBody>
          <a:bodyPr anchor="b">
            <a:normAutofit/>
          </a:bodyPr>
          <a:lstStyle/>
          <a:p>
            <a:r>
              <a:rPr lang="en-US" sz="3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Bivariate Analysis &amp;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Analysis</a:t>
            </a:r>
            <a:endParaRPr lang="en-IN" sz="3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6" descr="A chart with different colored squares&#10;&#10;AI-generated content may be incorrect.">
            <a:extLst>
              <a:ext uri="{FF2B5EF4-FFF2-40B4-BE49-F238E27FC236}">
                <a16:creationId xmlns:a16="http://schemas.microsoft.com/office/drawing/2014/main" id="{D3B3EE51-E8E5-F0FE-B3F0-AA6895B3B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620" y="1368376"/>
            <a:ext cx="2832882" cy="250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 graph of blue dots&#10;&#10;AI-generated content may be incorrect.">
            <a:extLst>
              <a:ext uri="{FF2B5EF4-FFF2-40B4-BE49-F238E27FC236}">
                <a16:creationId xmlns:a16="http://schemas.microsoft.com/office/drawing/2014/main" id="{D871BCBA-889D-4AB3-8384-56F34B0E3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8674" y="1571576"/>
            <a:ext cx="2853126" cy="230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85AEA-51B5-41F3-B0B1-00CA1A153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9946" y="743803"/>
            <a:ext cx="3274641" cy="5474173"/>
          </a:xfrm>
        </p:spPr>
        <p:txBody>
          <a:bodyPr anchor="ctr"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plot: </a:t>
            </a:r>
            <a:r>
              <a:rPr kumimoji="0" lang="en-US" altLang="en-US" sz="13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It’s a graphical representation of bivariate data in which the x and y-axes are used to plot </a:t>
            </a:r>
            <a:r>
              <a:rPr lang="en-US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</a:t>
            </a:r>
            <a:r>
              <a:rPr kumimoji="0" lang="en-US" altLang="en-US" sz="13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variables</a:t>
            </a:r>
            <a:r>
              <a:rPr lang="en-US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  <a:r>
              <a:rPr kumimoji="0" lang="en-US" altLang="en-US" sz="13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each of the data point is represented by a dot on the plot.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 plot: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Pairwise bivariate graphical representation</a:t>
            </a:r>
          </a:p>
          <a:p>
            <a:pPr marL="0" indent="0">
              <a:buNone/>
            </a:pPr>
            <a:r>
              <a:rPr lang="en-US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Explores the relationship between two variables, typically to identify trends, associations, or potential causation.</a:t>
            </a:r>
          </a:p>
          <a:p>
            <a:pPr marL="0" indent="0">
              <a:buNone/>
            </a:pPr>
            <a:endParaRPr lang="en-US" sz="13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3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Multivariate Analysis: Exploring Complex Interactions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3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Heatmaps: </a:t>
            </a:r>
            <a:r>
              <a:rPr kumimoji="0" lang="en-US" altLang="en-US" sz="13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illustration of the connections between variables in a dataset is called a heatmap.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shows a color matrix with each cell representing the point where two variables intersect with a correlation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correlation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Negative correlation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correlation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Analyzes the relationship among three or more variables to detect interactions, higher-order trends, and feature importance.</a:t>
            </a:r>
            <a:endParaRPr kumimoji="0" lang="en-US" altLang="en-US" sz="1300" b="1" i="1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B1296D-6827-4CBA-A92D-54CB6CF47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211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EECC1-773F-D679-AA40-3421D250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273"/>
            <a:ext cx="11460980" cy="824336"/>
          </a:xfrm>
        </p:spPr>
        <p:txBody>
          <a:bodyPr anchor="b">
            <a:noAutofit/>
          </a:bodyPr>
          <a:lstStyle/>
          <a:p>
            <a:pPr fontAlgn="base"/>
            <a:r>
              <a:rPr lang="en-US" sz="4000" b="1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Convert Categorical Data to Numerical Data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770E4-1BB8-DD07-DF8A-BDE59A098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93" y="1358324"/>
            <a:ext cx="6511595" cy="5212157"/>
          </a:xfrm>
        </p:spPr>
        <p:txBody>
          <a:bodyPr anchor="t">
            <a:normAutofit lnSpcReduction="10000"/>
          </a:bodyPr>
          <a:lstStyle/>
          <a:p>
            <a:pPr algn="l"/>
            <a:r>
              <a:rPr lang="en-US" sz="2000" b="1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Mapping :</a:t>
            </a:r>
            <a:r>
              <a:rPr lang="en-US" sz="20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1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This is similar to Replace function. Here we map categorical values to numeric values as per the priority.</a:t>
            </a:r>
          </a:p>
          <a:p>
            <a:pPr marL="0" indent="0">
              <a:buNone/>
            </a:pPr>
            <a:endParaRPr lang="en-US" sz="2000" b="1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sz="20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Label Encoding: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Here we assign ea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 categorical value to an integer value based on the alphabetical order.</a:t>
            </a:r>
          </a:p>
          <a:p>
            <a:pPr fontAlgn="base"/>
            <a:endParaRPr lang="en-US" sz="2000" b="0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sz="20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One-Hot Encoding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Here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new variables are created which take on values 0 and 1 representing the original categorical values.</a:t>
            </a:r>
          </a:p>
          <a:p>
            <a:pPr marL="0" indent="0" fontAlgn="base">
              <a:buNone/>
            </a:pPr>
            <a:r>
              <a:rPr lang="en-US" sz="2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No. of newly created variables = no. of unique categories in the feature – 1.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base">
              <a:buNone/>
            </a:pPr>
            <a:r>
              <a:rPr lang="en-US" sz="1800" b="1" i="1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algorithms require numerical input. Encoding transforms categorical (text-based) features into a form the models can understand.</a:t>
            </a:r>
            <a:br>
              <a:rPr lang="en-US" sz="20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A3D19A3-12E2-C396-59FF-3B534A4984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88" t="31578" r="24061" b="31138"/>
          <a:stretch/>
        </p:blipFill>
        <p:spPr>
          <a:xfrm>
            <a:off x="6615288" y="4267691"/>
            <a:ext cx="4558145" cy="192276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018A153-4073-7931-BBB2-F626B904B7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799" t="40893" b="33172"/>
          <a:stretch/>
        </p:blipFill>
        <p:spPr>
          <a:xfrm>
            <a:off x="6936151" y="2842047"/>
            <a:ext cx="3124614" cy="1271016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68F106A-C3E2-34DC-E482-236F145E1B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32" t="41084" r="38000" b="29610"/>
          <a:stretch/>
        </p:blipFill>
        <p:spPr>
          <a:xfrm>
            <a:off x="6936151" y="1469015"/>
            <a:ext cx="2142706" cy="14813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7E2869-99C8-2A60-41FE-878F14B21F23}"/>
              </a:ext>
            </a:extLst>
          </p:cNvPr>
          <p:cNvSpPr txBox="1"/>
          <p:nvPr/>
        </p:nvSpPr>
        <p:spPr>
          <a:xfrm rot="10800000" flipV="1">
            <a:off x="6711695" y="1345904"/>
            <a:ext cx="5480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df1['</a:t>
            </a:r>
            <a:r>
              <a:rPr lang="en-US" sz="1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Favorite_Color</a:t>
            </a:r>
            <a:r>
              <a:rPr lang="en-US" sz="1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'] = df1[</a:t>
            </a:r>
            <a:r>
              <a:rPr lang="en-US" sz="10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sz="100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Favorite_Color</a:t>
            </a:r>
            <a:r>
              <a:rPr lang="en-US" sz="1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'].map({'Black':0, 'White':1,'Pink':2,'Blue':3, 'Yellow':4})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32919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1566</TotalTime>
  <Words>1766</Words>
  <Application>Microsoft Office PowerPoint</Application>
  <PresentationFormat>Widescreen</PresentationFormat>
  <Paragraphs>167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Aptos</vt:lpstr>
      <vt:lpstr>Aptos Display</vt:lpstr>
      <vt:lpstr>Aptos Narrow</vt:lpstr>
      <vt:lpstr>Arial</vt:lpstr>
      <vt:lpstr>Lato</vt:lpstr>
      <vt:lpstr>Monotype Corsiva</vt:lpstr>
      <vt:lpstr>Söhne</vt:lpstr>
      <vt:lpstr>Times New Roman</vt:lpstr>
      <vt:lpstr>Wingdings</vt:lpstr>
      <vt:lpstr>Office Theme</vt:lpstr>
      <vt:lpstr>The Data Detective’s Toolkit: An EDA Walkthrough Strategies, Techniques, and Real-World Applications</vt:lpstr>
      <vt:lpstr>EDA in the Data Science Workflow</vt:lpstr>
      <vt:lpstr>EDA Workflow</vt:lpstr>
      <vt:lpstr>Data Collection &amp; Metadata Analysis</vt:lpstr>
      <vt:lpstr>Basic Data Cleaning</vt:lpstr>
      <vt:lpstr>Statistical Analysis:</vt:lpstr>
      <vt:lpstr>Univariate analysis: </vt:lpstr>
      <vt:lpstr>Bivariate Analysis &amp; Multivariate Analysis</vt:lpstr>
      <vt:lpstr>Convert Categorical Data to Numerical Data</vt:lpstr>
      <vt:lpstr>Dimensionality Reduction: Simplifying High-Dimensional Data</vt:lpstr>
      <vt:lpstr>Dimensionality Reduction Techniques</vt:lpstr>
      <vt:lpstr>Inferential Statistics: Making Decisions from Data</vt:lpstr>
      <vt:lpstr>Types of Hypotheses in Statistical Testing</vt:lpstr>
      <vt:lpstr>Real-World Applications of Exploratory Data Analysis (EDA)</vt:lpstr>
      <vt:lpstr>Essential Tools &amp; Libraries for EDA</vt:lpstr>
      <vt:lpstr>EDA as a Strategic Foundation in Data Science</vt:lpstr>
      <vt:lpstr>The Future of Exploratory Data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</dc:title>
  <dc:creator>Gurram, Haritha</dc:creator>
  <cp:lastModifiedBy>Krishna Annavaram</cp:lastModifiedBy>
  <cp:revision>13</cp:revision>
  <dcterms:created xsi:type="dcterms:W3CDTF">2024-04-18T16:51:13Z</dcterms:created>
  <dcterms:modified xsi:type="dcterms:W3CDTF">2025-06-22T19:06:33Z</dcterms:modified>
</cp:coreProperties>
</file>